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6"/>
  </p:notesMasterIdLst>
  <p:handoutMasterIdLst>
    <p:handoutMasterId r:id="rId34"/>
  </p:handoutMasterIdLst>
  <p:sldIdLst>
    <p:sldId id="3107" r:id="rId3"/>
    <p:sldId id="3130" r:id="rId4"/>
    <p:sldId id="3064" r:id="rId5"/>
    <p:sldId id="3131" r:id="rId7"/>
    <p:sldId id="3158" r:id="rId8"/>
    <p:sldId id="3216" r:id="rId9"/>
    <p:sldId id="3322" r:id="rId10"/>
    <p:sldId id="3323" r:id="rId11"/>
    <p:sldId id="3299" r:id="rId12"/>
    <p:sldId id="3135" r:id="rId13"/>
    <p:sldId id="3279" r:id="rId14"/>
    <p:sldId id="3280" r:id="rId15"/>
    <p:sldId id="3281" r:id="rId16"/>
    <p:sldId id="3282" r:id="rId17"/>
    <p:sldId id="3257" r:id="rId18"/>
    <p:sldId id="3255" r:id="rId19"/>
    <p:sldId id="3166" r:id="rId20"/>
    <p:sldId id="3206" r:id="rId21"/>
    <p:sldId id="3209" r:id="rId22"/>
    <p:sldId id="3074" r:id="rId23"/>
    <p:sldId id="3184" r:id="rId24"/>
    <p:sldId id="3355" r:id="rId25"/>
    <p:sldId id="3252" r:id="rId26"/>
    <p:sldId id="3301" r:id="rId27"/>
    <p:sldId id="3302" r:id="rId28"/>
    <p:sldId id="3303" r:id="rId29"/>
    <p:sldId id="3304" r:id="rId30"/>
    <p:sldId id="3079" r:id="rId31"/>
    <p:sldId id="3305" r:id="rId32"/>
    <p:sldId id="3085" r:id="rId33"/>
  </p:sldIdLst>
  <p:sldSz cx="12858750" cy="7232650"/>
  <p:notesSz cx="6858000" cy="9144000"/>
  <p:custDataLst>
    <p:tags r:id="rId3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40080" indent="-1828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955" indent="-5543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8" userDrawn="1">
          <p15:clr>
            <a:srgbClr val="A4A3A4"/>
          </p15:clr>
        </p15:guide>
        <p15:guide id="2" orient="horz" pos="4184" userDrawn="1">
          <p15:clr>
            <a:srgbClr val="A4A3A4"/>
          </p15:clr>
        </p15:guide>
        <p15:guide id="3" pos="4050" userDrawn="1">
          <p15:clr>
            <a:srgbClr val="A4A3A4"/>
          </p15:clr>
        </p15:guide>
        <p15:guide id="4" pos="548" userDrawn="1">
          <p15:clr>
            <a:srgbClr val="A4A3A4"/>
          </p15:clr>
        </p15:guide>
        <p15:guide id="5" pos="7497" userDrawn="1">
          <p15:clr>
            <a:srgbClr val="A4A3A4"/>
          </p15:clr>
        </p15:guide>
        <p15:guide id="6" pos="68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4BC1DD"/>
    <a:srgbClr val="FED9E8"/>
    <a:srgbClr val="09C5C7"/>
    <a:srgbClr val="F39800"/>
    <a:srgbClr val="4B342A"/>
    <a:srgbClr val="64ACA5"/>
    <a:srgbClr val="424C80"/>
    <a:srgbClr val="B2409E"/>
    <a:srgbClr val="83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3" autoAdjust="0"/>
    <p:restoredTop sz="95317" autoAdjust="0"/>
  </p:normalViewPr>
  <p:slideViewPr>
    <p:cSldViewPr showGuides="1">
      <p:cViewPr varScale="1">
        <p:scale>
          <a:sx n="68" d="100"/>
          <a:sy n="68" d="100"/>
        </p:scale>
        <p:origin x="-786" y="-102"/>
      </p:cViewPr>
      <p:guideLst>
        <p:guide orient="horz" pos="348"/>
        <p:guide orient="horz" pos="4184"/>
        <p:guide pos="4050"/>
        <p:guide pos="548"/>
        <p:guide pos="7497"/>
        <p:guide pos="6852"/>
      </p:guideLst>
    </p:cSldViewPr>
  </p:slideViewPr>
  <p:outlineViewPr>
    <p:cViewPr>
      <p:scale>
        <a:sx n="100" d="100"/>
        <a:sy n="100" d="100"/>
      </p:scale>
      <p:origin x="0" y="-99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tags" Target="tags/tag13.xml"/><Relationship Id="rId38" Type="http://schemas.openxmlformats.org/officeDocument/2006/relationships/commentAuthors" Target="commentAuthors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handoutMaster" Target="handoutMasters/handoutMaster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3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5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1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中国溴含量</a:t>
            </a:r>
            <a:r>
              <a:rPr lang="en-US" sz="1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Mg/L</a:t>
            </a:r>
            <a:endParaRPr lang="en-US" sz="1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c:rich>
      </c:tx>
      <c:layout>
        <c:manualLayout>
          <c:xMode val="edge"/>
          <c:yMode val="edge"/>
          <c:x val="0.401884391610463"/>
          <c:y val="0.93666600106580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512355127924776"/>
          <c:y val="0.0486227625566944"/>
          <c:w val="0.92414"/>
          <c:h val="0.837070376432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中国溴含量Mg/L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地下卤水（莱州湾）</c:v>
                </c:pt>
                <c:pt idx="1">
                  <c:v>海水</c:v>
                </c:pt>
                <c:pt idx="2">
                  <c:v>盐湖水(大柴旦）</c:v>
                </c:pt>
                <c:pt idx="3">
                  <c:v>地下深层卤水</c:v>
                </c:pt>
                <c:pt idx="4">
                  <c:v>海水淡化浓海水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170</c:v>
                </c:pt>
                <c:pt idx="1">
                  <c:v>65</c:v>
                </c:pt>
                <c:pt idx="2">
                  <c:v>200</c:v>
                </c:pt>
                <c:pt idx="3">
                  <c:v>340</c:v>
                </c:pt>
                <c:pt idx="4">
                  <c:v>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655936"/>
        <c:axId val="85657472"/>
      </c:barChart>
      <c:catAx>
        <c:axId val="85655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5657472"/>
        <c:crosses val="autoZero"/>
        <c:auto val="0"/>
        <c:lblAlgn val="ctr"/>
        <c:lblOffset val="100"/>
        <c:noMultiLvlLbl val="0"/>
      </c:catAx>
      <c:valAx>
        <c:axId val="85657472"/>
        <c:scaling>
          <c:orientation val="minMax"/>
          <c:max val="3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5655936"/>
        <c:crossesAt val="1"/>
        <c:crossBetween val="between"/>
      </c:valAx>
      <c:spPr>
        <a:solidFill>
          <a:schemeClr val="accent6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53611854291"/>
          <c:y val="0.066205533596838"/>
          <c:w val="0.846614529738629"/>
          <c:h val="0.8110013175230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世界溴含量Mg/L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死海矿场盐卤</c:v>
                </c:pt>
                <c:pt idx="1">
                  <c:v>死海</c:v>
                </c:pt>
                <c:pt idx="2">
                  <c:v>美国地下卤水</c:v>
                </c:pt>
                <c:pt idx="3">
                  <c:v>莱州湾地下卤水</c:v>
                </c:pt>
                <c:pt idx="4">
                  <c:v>海水制盐副产苦卤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11000</c:v>
                </c:pt>
                <c:pt idx="1">
                  <c:v>5300</c:v>
                </c:pt>
                <c:pt idx="2">
                  <c:v>5000</c:v>
                </c:pt>
                <c:pt idx="3">
                  <c:v>170</c:v>
                </c:pt>
                <c:pt idx="4">
                  <c:v>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675008"/>
        <c:axId val="85713664"/>
      </c:barChart>
      <c:catAx>
        <c:axId val="856750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5713664"/>
        <c:crosses val="autoZero"/>
        <c:auto val="0"/>
        <c:lblAlgn val="ctr"/>
        <c:lblOffset val="100"/>
        <c:noMultiLvlLbl val="0"/>
      </c:catAx>
      <c:valAx>
        <c:axId val="85713664"/>
        <c:scaling>
          <c:orientation val="minMax"/>
          <c:max val="1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5675008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392176805927145"/>
          <c:y val="0.943724833809573"/>
          <c:w val="0.2317"/>
          <c:h val="0.0521003818876159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2400" dirty="0" smtClean="0">
                <a:solidFill>
                  <a:schemeClr val="accent1"/>
                </a:solidFill>
              </a:rPr>
              <a:t>2008-2023</a:t>
            </a:r>
            <a:r>
              <a:rPr lang="zh-CN" altLang="en-US" sz="2400" dirty="0" smtClean="0">
                <a:solidFill>
                  <a:schemeClr val="accent1"/>
                </a:solidFill>
              </a:rPr>
              <a:t>年 </a:t>
            </a:r>
            <a:r>
              <a:rPr lang="zh-CN" altLang="en-US" sz="2400" dirty="0">
                <a:solidFill>
                  <a:schemeClr val="accent1"/>
                </a:solidFill>
              </a:rPr>
              <a:t>中国溴素年产量（吨）</a:t>
            </a:r>
            <a:endParaRPr lang="zh-CN" altLang="en-US" sz="2400" dirty="0">
              <a:solidFill>
                <a:schemeClr val="accent1"/>
              </a:solidFill>
            </a:endParaRPr>
          </a:p>
        </c:rich>
      </c:tx>
      <c:layout>
        <c:manualLayout>
          <c:xMode val="edge"/>
          <c:yMode val="edge"/>
          <c:x val="0.245178116510715"/>
          <c:y val="0.025829695615249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999358938625342"/>
          <c:y val="0.127622166869064"/>
          <c:w val="0.878532805619042"/>
          <c:h val="0.7684485395591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2007-2022年 中国溴素年产量（吨）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1"/>
              </a:solidFill>
            </c:spPr>
          </c:dPt>
          <c:dLbls>
            <c:delete val="1"/>
          </c:dLbls>
          <c:cat>
            <c:numRef>
              <c:f>Sheet1!$A$3:$A$17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Sheet1!$B$3:$B$17</c:f>
              <c:numCache>
                <c:formatCode>General</c:formatCode>
                <c:ptCount val="15"/>
                <c:pt idx="0">
                  <c:v>140000</c:v>
                </c:pt>
                <c:pt idx="1">
                  <c:v>157000</c:v>
                </c:pt>
                <c:pt idx="2">
                  <c:v>157000</c:v>
                </c:pt>
                <c:pt idx="3">
                  <c:v>140000</c:v>
                </c:pt>
                <c:pt idx="4">
                  <c:v>137000</c:v>
                </c:pt>
                <c:pt idx="5">
                  <c:v>130000</c:v>
                </c:pt>
                <c:pt idx="6">
                  <c:v>115000</c:v>
                </c:pt>
                <c:pt idx="7">
                  <c:v>110000</c:v>
                </c:pt>
                <c:pt idx="8">
                  <c:v>105000</c:v>
                </c:pt>
                <c:pt idx="9">
                  <c:v>85000</c:v>
                </c:pt>
                <c:pt idx="10">
                  <c:v>83000</c:v>
                </c:pt>
                <c:pt idx="11">
                  <c:v>86000</c:v>
                </c:pt>
                <c:pt idx="12">
                  <c:v>67000</c:v>
                </c:pt>
                <c:pt idx="13">
                  <c:v>105000</c:v>
                </c:pt>
                <c:pt idx="14">
                  <c:v>120000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81536"/>
        <c:axId val="95752960"/>
      </c:barChart>
      <c:catAx>
        <c:axId val="95681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5752960"/>
        <c:crosses val="autoZero"/>
        <c:auto val="1"/>
        <c:lblAlgn val="ctr"/>
        <c:lblOffset val="100"/>
        <c:noMultiLvlLbl val="0"/>
      </c:catAx>
      <c:valAx>
        <c:axId val="95752960"/>
        <c:scaling>
          <c:orientation val="minMax"/>
          <c:max val="16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5681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zh-CN" sz="1800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92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sz="192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</a:t>
            </a:r>
            <a:r>
              <a:rPr lang="en-US" altLang="zh-CN" sz="192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</a:t>
            </a:r>
            <a:r>
              <a:rPr sz="192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-202</a:t>
            </a:r>
            <a:r>
              <a:rPr lang="en-US" altLang="zh-CN" sz="192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sz="192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 中国市场溴素季度平均价格（元/吨）</a:t>
            </a:r>
            <a:endParaRPr sz="192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c:rich>
      </c:tx>
      <c:layout>
        <c:manualLayout>
          <c:xMode val="edge"/>
          <c:yMode val="edge"/>
          <c:x val="0.233225871448721"/>
          <c:y val="0.0040944452026750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841829538585533"/>
          <c:y val="0.0688153310104532"/>
          <c:w val="0.904332057223454"/>
          <c:h val="0.75749128919860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2018-2022年 中国市场溴素季度价格（元/吨）</c:v>
                </c:pt>
              </c:strCache>
            </c:strRef>
          </c:tx>
          <c:dLbls>
            <c:delete val="1"/>
          </c:dLbls>
          <c:cat>
            <c:strRef>
              <c:f>Sheet1!$A$2:$A$22</c:f>
              <c:strCache>
                <c:ptCount val="21"/>
                <c:pt idx="0">
                  <c:v>19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20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21 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22 Q1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  <c:pt idx="16">
                  <c:v>23 Q1</c:v>
                </c:pt>
                <c:pt idx="17">
                  <c:v>Q2</c:v>
                </c:pt>
                <c:pt idx="18">
                  <c:v>Q3</c:v>
                </c:pt>
                <c:pt idx="19">
                  <c:v>Q4</c:v>
                </c:pt>
                <c:pt idx="20">
                  <c:v>24 Q1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34000</c:v>
                </c:pt>
                <c:pt idx="1">
                  <c:v>35000</c:v>
                </c:pt>
                <c:pt idx="2">
                  <c:v>29000</c:v>
                </c:pt>
                <c:pt idx="3">
                  <c:v>31000</c:v>
                </c:pt>
                <c:pt idx="4">
                  <c:v>30000</c:v>
                </c:pt>
                <c:pt idx="5">
                  <c:v>29400</c:v>
                </c:pt>
                <c:pt idx="6">
                  <c:v>29100</c:v>
                </c:pt>
                <c:pt idx="7">
                  <c:v>32200</c:v>
                </c:pt>
                <c:pt idx="8">
                  <c:v>34400</c:v>
                </c:pt>
                <c:pt idx="9">
                  <c:v>40000</c:v>
                </c:pt>
                <c:pt idx="10">
                  <c:v>43400</c:v>
                </c:pt>
                <c:pt idx="11">
                  <c:v>62800</c:v>
                </c:pt>
                <c:pt idx="12">
                  <c:v>55000</c:v>
                </c:pt>
                <c:pt idx="13">
                  <c:v>56500</c:v>
                </c:pt>
                <c:pt idx="14">
                  <c:v>52600</c:v>
                </c:pt>
                <c:pt idx="15">
                  <c:v>45000</c:v>
                </c:pt>
                <c:pt idx="16">
                  <c:v>39100</c:v>
                </c:pt>
                <c:pt idx="17">
                  <c:v>28300</c:v>
                </c:pt>
                <c:pt idx="18">
                  <c:v>18500</c:v>
                </c:pt>
                <c:pt idx="19">
                  <c:v>18600</c:v>
                </c:pt>
                <c:pt idx="20">
                  <c:v>18600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936768"/>
        <c:axId val="81938304"/>
      </c:lineChart>
      <c:catAx>
        <c:axId val="81936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</a:p>
        </c:txPr>
        <c:crossAx val="81938304"/>
        <c:crosses val="autoZero"/>
        <c:auto val="1"/>
        <c:lblAlgn val="ctr"/>
        <c:lblOffset val="100"/>
        <c:noMultiLvlLbl val="0"/>
      </c:catAx>
      <c:valAx>
        <c:axId val="81938304"/>
        <c:scaling>
          <c:orientation val="minMax"/>
          <c:max val="70000"/>
          <c:min val="10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</a:p>
        </c:txPr>
        <c:crossAx val="81936768"/>
        <c:crosses val="autoZero"/>
        <c:crossBetween val="between"/>
        <c:majorUnit val="5000"/>
      </c:valAx>
    </c:plotArea>
    <c:plotVisOnly val="1"/>
    <c:dispBlanksAs val="gap"/>
    <c:showDLblsOverMax val="0"/>
  </c:chart>
  <c:spPr>
    <a:solidFill>
      <a:schemeClr val="bg2"/>
    </a:solidFill>
  </c:spPr>
  <c:txPr>
    <a:bodyPr/>
    <a:lstStyle/>
    <a:p>
      <a:pPr>
        <a:defRPr lang="zh-CN" sz="1600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2400" dirty="0" smtClean="0">
                <a:solidFill>
                  <a:schemeClr val="accent1"/>
                </a:solidFill>
              </a:rPr>
              <a:t>2008-2023 </a:t>
            </a:r>
            <a:r>
              <a:rPr lang="zh-CN" altLang="en-US" sz="2400" dirty="0">
                <a:solidFill>
                  <a:schemeClr val="accent1"/>
                </a:solidFill>
              </a:rPr>
              <a:t>中国阻燃剂市场增长</a:t>
            </a:r>
            <a:endParaRPr lang="zh-CN" altLang="en-US" sz="2400" dirty="0">
              <a:solidFill>
                <a:schemeClr val="accent1"/>
              </a:solidFill>
            </a:endParaRPr>
          </a:p>
        </c:rich>
      </c:tx>
      <c:layout>
        <c:manualLayout>
          <c:xMode val="edge"/>
          <c:yMode val="edge"/>
          <c:x val="0.135389973059991"/>
          <c:y val="0.0241845466947786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消耗量（万吨）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2013</c:v>
                </c:pt>
                <c:pt idx="2">
                  <c:v>2018</c:v>
                </c:pt>
                <c:pt idx="3">
                  <c:v>2023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34.5</c:v>
                </c:pt>
                <c:pt idx="1">
                  <c:v>60.3</c:v>
                </c:pt>
                <c:pt idx="2">
                  <c:v>88.7</c:v>
                </c:pt>
                <c:pt idx="3">
                  <c:v>126.5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331968"/>
        <c:axId val="109333504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市场销售量（亿美元）</c:v>
                </c:pt>
              </c:strCache>
            </c:strRef>
          </c:tx>
          <c:spPr>
            <a:ln w="19050" cap="rnd" cmpd="sng" algn="ctr">
              <a:solidFill>
                <a:srgbClr val="FFC000"/>
              </a:solidFill>
              <a:prstDash val="solid"/>
              <a:round/>
            </a:ln>
          </c:spPr>
          <c:dLbls>
            <c:dLbl>
              <c:idx val="0"/>
              <c:layout>
                <c:manualLayout>
                  <c:x val="-0.0262829358039293"/>
                  <c:y val="0.049733349869775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346277679216768"/>
                  <c:y val="0.055934515688949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329193770944214"/>
                  <c:y val="0.055934515688949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362047440699127"/>
                  <c:y val="0.06523626441771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800" b="0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2013</c:v>
                </c:pt>
                <c:pt idx="2">
                  <c:v>2018</c:v>
                </c:pt>
                <c:pt idx="3">
                  <c:v>2023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6.1</c:v>
                </c:pt>
                <c:pt idx="1">
                  <c:v>13.33</c:v>
                </c:pt>
                <c:pt idx="2">
                  <c:v>22.45</c:v>
                </c:pt>
                <c:pt idx="3">
                  <c:v>35.15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589248"/>
        <c:axId val="109591168"/>
      </c:lineChart>
      <c:catAx>
        <c:axId val="10933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09333504"/>
        <c:crosses val="autoZero"/>
        <c:auto val="1"/>
        <c:lblAlgn val="ctr"/>
        <c:lblOffset val="100"/>
        <c:noMultiLvlLbl val="0"/>
      </c:catAx>
      <c:valAx>
        <c:axId val="109333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09331968"/>
        <c:crosses val="autoZero"/>
        <c:crossBetween val="between"/>
      </c:valAx>
      <c:catAx>
        <c:axId val="1095892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09591168"/>
        <c:crosses val="autoZero"/>
        <c:auto val="1"/>
        <c:lblAlgn val="ctr"/>
        <c:lblOffset val="100"/>
        <c:noMultiLvlLbl val="0"/>
      </c:catAx>
      <c:valAx>
        <c:axId val="109591168"/>
        <c:scaling>
          <c:orientation val="minMax"/>
          <c:max val="4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09589248"/>
        <c:crosses val="max"/>
        <c:crossBetween val="between"/>
      </c:valAx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txPr>
        <a:bodyPr rot="0" spcFirstLastPara="0" vertOverflow="ellipsis" vert="horz" wrap="square" anchor="ctr" anchorCtr="1"/>
        <a:lstStyle/>
        <a:p>
          <a:pPr>
            <a:defRPr lang="zh-CN"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 sz="1800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2800" b="1" i="0" u="none" strike="noStrike" kern="1200" spc="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r>
              <a:rPr altLang="en-US" dirty="0" smtClean="0"/>
              <a:t>20</a:t>
            </a:r>
            <a:r>
              <a:rPr lang="en-US" altLang="zh-CN" dirty="0" smtClean="0"/>
              <a:t>22</a:t>
            </a:r>
            <a:r>
              <a:rPr altLang="en-US" dirty="0" smtClean="0"/>
              <a:t> </a:t>
            </a:r>
            <a:r>
              <a:rPr altLang="en-US" dirty="0" err="1"/>
              <a:t>中国在全球阻燃剂消耗中的占比</a:t>
            </a:r>
            <a:endParaRPr altLang="en-US" dirty="0"/>
          </a:p>
        </c:rich>
      </c:tx>
      <c:layout>
        <c:manualLayout>
          <c:xMode val="edge"/>
          <c:yMode val="edge"/>
          <c:x val="0.171242534837425"/>
          <c:y val="0.008778437190900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2018 中国在全球阻燃剂消耗中的占比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中国</c:v>
                </c:pt>
                <c:pt idx="1">
                  <c:v>其他国家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0.31</c:v>
                </c:pt>
                <c:pt idx="1">
                  <c:v>0.69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0161094160104987"/>
          <c:y val="0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2400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中国阻燃剂市场消费结构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5"/>
              </a:solidFill>
            </c:spPr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50276352261208"/>
                  <c:y val="0.10789009701631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4035185766577"/>
                  <c:y val="-0.1096555030563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05617662251858"/>
                  <c:y val="-0.101954818496856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zh-CN" sz="2000" b="0" i="0" u="none" strike="noStrike" kern="1200" baseline="0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sz="2000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ang="5400000" scaled="0"/>
                        </a:gradFill>
                      </a:rPr>
                      <a:t>溴系</a:t>
                    </a:r>
                    <a:r>
                      <a:rPr lang="en-US" altLang="zh-CN" sz="2000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ang="5400000" scaled="0"/>
                        </a:gradFill>
                      </a:rPr>
                      <a:t>, 58%</a:t>
                    </a:r>
                    <a:endParaRPr lang="en-US" altLang="zh-CN" sz="2000">
                      <a:gradFill>
                        <a:gsLst>
                          <a:gs pos="0">
                            <a:srgbClr val="7B32B2"/>
                          </a:gs>
                          <a:gs pos="100000">
                            <a:srgbClr val="401A5D"/>
                          </a:gs>
                        </a:gsLst>
                        <a:lin ang="5400000" scaled="0"/>
                      </a:gra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2000" b="0" i="0" u="none" strike="noStrike" kern="1200" baseline="0">
                    <a:gradFill>
                      <a:gsLst>
                        <a:gs pos="0">
                          <a:srgbClr val="7B32B2"/>
                        </a:gs>
                        <a:gs pos="100000">
                          <a:srgbClr val="401A5D"/>
                        </a:gs>
                      </a:gsLst>
                      <a:lin ang="5400000" scaled="0"/>
                    </a:gradFill>
                    <a:latin typeface="+mn-lt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Sheet1!$A$2:$A$4</c:f>
              <c:strCache>
                <c:ptCount val="3"/>
                <c:pt idx="0">
                  <c:v>磷系</c:v>
                </c:pt>
                <c:pt idx="1">
                  <c:v>无机</c:v>
                </c:pt>
                <c:pt idx="2">
                  <c:v>溴系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0.27</c:v>
                </c:pt>
                <c:pt idx="1">
                  <c:v>0.15</c:v>
                </c:pt>
                <c:pt idx="2">
                  <c:v>0.58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lang="zh-CN" sz="2000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sz="1800">
                <a:solidFill>
                  <a:srgbClr val="0070C0"/>
                </a:solidFill>
              </a:rPr>
              <a:t>201</a:t>
            </a:r>
            <a:r>
              <a:rPr lang="en-US" altLang="zh-CN" sz="1800">
                <a:solidFill>
                  <a:srgbClr val="0070C0"/>
                </a:solidFill>
              </a:rPr>
              <a:t>8-</a:t>
            </a:r>
            <a:r>
              <a:rPr sz="1800">
                <a:solidFill>
                  <a:srgbClr val="0070C0"/>
                </a:solidFill>
              </a:rPr>
              <a:t>202</a:t>
            </a:r>
            <a:r>
              <a:rPr lang="en-US" altLang="zh-CN" sz="1800">
                <a:solidFill>
                  <a:srgbClr val="0070C0"/>
                </a:solidFill>
              </a:rPr>
              <a:t>3</a:t>
            </a:r>
            <a:r>
              <a:rPr sz="1800">
                <a:solidFill>
                  <a:srgbClr val="0070C0"/>
                </a:solidFill>
              </a:rPr>
              <a:t>年溴素进口量（吨）及进口价格（元/吨）</a:t>
            </a:r>
            <a:endParaRPr sz="1800">
              <a:solidFill>
                <a:srgbClr val="0070C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524187095366262"/>
          <c:y val="0.106775671993063"/>
          <c:w val="0.821837491816396"/>
          <c:h val="0.724439489656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数量（吨）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2000" sy="2000" algn="ctr" rotWithShape="0">
                  <a:srgbClr val="000000">
                    <a:alpha val="43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Sheet1!$A$2:$A$25</c:f>
              <c:strCache>
                <c:ptCount val="24"/>
                <c:pt idx="0">
                  <c:v>18Q1</c:v>
                </c:pt>
                <c:pt idx="1">
                  <c:v>18Q2</c:v>
                </c:pt>
                <c:pt idx="2">
                  <c:v>18Q3</c:v>
                </c:pt>
                <c:pt idx="3">
                  <c:v>18Q4</c:v>
                </c:pt>
                <c:pt idx="4">
                  <c:v>2019Q1</c:v>
                </c:pt>
                <c:pt idx="5">
                  <c:v>19Q2</c:v>
                </c:pt>
                <c:pt idx="6">
                  <c:v>19Q3</c:v>
                </c:pt>
                <c:pt idx="7">
                  <c:v>19Q4</c:v>
                </c:pt>
                <c:pt idx="8">
                  <c:v>20Q1</c:v>
                </c:pt>
                <c:pt idx="9">
                  <c:v>20Q2</c:v>
                </c:pt>
                <c:pt idx="10">
                  <c:v>20Q3</c:v>
                </c:pt>
                <c:pt idx="11">
                  <c:v>20Q4</c:v>
                </c:pt>
                <c:pt idx="12">
                  <c:v>21Q1</c:v>
                </c:pt>
                <c:pt idx="13">
                  <c:v>21Q2</c:v>
                </c:pt>
                <c:pt idx="14">
                  <c:v>21Q3</c:v>
                </c:pt>
                <c:pt idx="15">
                  <c:v>21Q4</c:v>
                </c:pt>
                <c:pt idx="16">
                  <c:v>22Q1</c:v>
                </c:pt>
                <c:pt idx="17">
                  <c:v>22Q2</c:v>
                </c:pt>
                <c:pt idx="18">
                  <c:v>22Q3</c:v>
                </c:pt>
                <c:pt idx="19">
                  <c:v>22Q4</c:v>
                </c:pt>
                <c:pt idx="20">
                  <c:v>23Q1</c:v>
                </c:pt>
                <c:pt idx="21">
                  <c:v>23Q2</c:v>
                </c:pt>
                <c:pt idx="22">
                  <c:v>23Q3</c:v>
                </c:pt>
                <c:pt idx="23">
                  <c:v>23Q4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24"/>
                <c:pt idx="2">
                  <c:v>47697</c:v>
                </c:pt>
                <c:pt idx="6">
                  <c:v>60532</c:v>
                </c:pt>
                <c:pt idx="10">
                  <c:v>53855</c:v>
                </c:pt>
                <c:pt idx="14">
                  <c:v>62920</c:v>
                </c:pt>
                <c:pt idx="18">
                  <c:v>57809</c:v>
                </c:pt>
                <c:pt idx="22">
                  <c:v>55138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0"/>
        <c:axId val="112060180"/>
        <c:axId val="968971614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价格（元/吨）</c:v>
                </c:pt>
              </c:strCache>
            </c:strRef>
          </c:tx>
          <c:spPr>
            <a:ln w="44450" cap="rnd">
              <a:solidFill>
                <a:srgbClr val="FFC000"/>
              </a:solidFill>
              <a:round/>
            </a:ln>
            <a:effectLst/>
            <a:sp3d contourW="44450"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cat>
            <c:strRef>
              <c:f>Sheet1!$A$2:$A$25</c:f>
              <c:strCache>
                <c:ptCount val="24"/>
                <c:pt idx="0">
                  <c:v>18Q1</c:v>
                </c:pt>
                <c:pt idx="1">
                  <c:v>18Q2</c:v>
                </c:pt>
                <c:pt idx="2">
                  <c:v>18Q3</c:v>
                </c:pt>
                <c:pt idx="3">
                  <c:v>18Q4</c:v>
                </c:pt>
                <c:pt idx="4">
                  <c:v>2019Q1</c:v>
                </c:pt>
                <c:pt idx="5">
                  <c:v>19Q2</c:v>
                </c:pt>
                <c:pt idx="6">
                  <c:v>19Q3</c:v>
                </c:pt>
                <c:pt idx="7">
                  <c:v>19Q4</c:v>
                </c:pt>
                <c:pt idx="8">
                  <c:v>20Q1</c:v>
                </c:pt>
                <c:pt idx="9">
                  <c:v>20Q2</c:v>
                </c:pt>
                <c:pt idx="10">
                  <c:v>20Q3</c:v>
                </c:pt>
                <c:pt idx="11">
                  <c:v>20Q4</c:v>
                </c:pt>
                <c:pt idx="12">
                  <c:v>21Q1</c:v>
                </c:pt>
                <c:pt idx="13">
                  <c:v>21Q2</c:v>
                </c:pt>
                <c:pt idx="14">
                  <c:v>21Q3</c:v>
                </c:pt>
                <c:pt idx="15">
                  <c:v>21Q4</c:v>
                </c:pt>
                <c:pt idx="16">
                  <c:v>22Q1</c:v>
                </c:pt>
                <c:pt idx="17">
                  <c:v>22Q2</c:v>
                </c:pt>
                <c:pt idx="18">
                  <c:v>22Q3</c:v>
                </c:pt>
                <c:pt idx="19">
                  <c:v>22Q4</c:v>
                </c:pt>
                <c:pt idx="20">
                  <c:v>23Q1</c:v>
                </c:pt>
                <c:pt idx="21">
                  <c:v>23Q2</c:v>
                </c:pt>
                <c:pt idx="22">
                  <c:v>23Q3</c:v>
                </c:pt>
                <c:pt idx="23">
                  <c:v>23Q4</c:v>
                </c:pt>
              </c:strCache>
            </c:strRef>
          </c:cat>
          <c:val>
            <c:numRef>
              <c:f>Sheet1!$C$2:$C$25</c:f>
              <c:numCache>
                <c:formatCode>General</c:formatCode>
                <c:ptCount val="24"/>
                <c:pt idx="0">
                  <c:v>27000</c:v>
                </c:pt>
                <c:pt idx="1">
                  <c:v>25500</c:v>
                </c:pt>
                <c:pt idx="2">
                  <c:v>31000</c:v>
                </c:pt>
                <c:pt idx="3">
                  <c:v>34000</c:v>
                </c:pt>
                <c:pt idx="4">
                  <c:v>30320</c:v>
                </c:pt>
                <c:pt idx="5">
                  <c:v>31480</c:v>
                </c:pt>
                <c:pt idx="6">
                  <c:v>32350</c:v>
                </c:pt>
                <c:pt idx="7">
                  <c:v>29400</c:v>
                </c:pt>
                <c:pt idx="8">
                  <c:v>25396</c:v>
                </c:pt>
                <c:pt idx="9">
                  <c:v>24786</c:v>
                </c:pt>
                <c:pt idx="10">
                  <c:v>23929</c:v>
                </c:pt>
                <c:pt idx="11">
                  <c:v>23460</c:v>
                </c:pt>
                <c:pt idx="12">
                  <c:v>25295</c:v>
                </c:pt>
                <c:pt idx="13">
                  <c:v>27662</c:v>
                </c:pt>
                <c:pt idx="14">
                  <c:v>30574</c:v>
                </c:pt>
                <c:pt idx="15">
                  <c:v>35583</c:v>
                </c:pt>
                <c:pt idx="16">
                  <c:v>44155</c:v>
                </c:pt>
                <c:pt idx="17">
                  <c:v>47178</c:v>
                </c:pt>
                <c:pt idx="18">
                  <c:v>48153</c:v>
                </c:pt>
                <c:pt idx="19">
                  <c:v>43233</c:v>
                </c:pt>
                <c:pt idx="20">
                  <c:v>40820</c:v>
                </c:pt>
                <c:pt idx="21">
                  <c:v>30777</c:v>
                </c:pt>
                <c:pt idx="22">
                  <c:v>18166</c:v>
                </c:pt>
                <c:pt idx="23">
                  <c:v>18394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251203"/>
        <c:axId val="894793078"/>
      </c:lineChart>
      <c:catAx>
        <c:axId val="1120601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68971614"/>
        <c:crosses val="autoZero"/>
        <c:auto val="1"/>
        <c:lblAlgn val="ctr"/>
        <c:lblOffset val="100"/>
        <c:noMultiLvlLbl val="0"/>
      </c:catAx>
      <c:valAx>
        <c:axId val="968971614"/>
        <c:scaling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12060180"/>
        <c:crosses val="autoZero"/>
        <c:crossBetween val="between"/>
      </c:valAx>
      <c:catAx>
        <c:axId val="395251203"/>
        <c:scaling>
          <c:orientation val="minMax"/>
        </c:scaling>
        <c:delete val="1"/>
        <c:axPos val="b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894793078"/>
        <c:crosses val="autoZero"/>
        <c:auto val="1"/>
        <c:lblAlgn val="ctr"/>
        <c:lblOffset val="100"/>
        <c:noMultiLvlLbl val="0"/>
      </c:catAx>
      <c:valAx>
        <c:axId val="894793078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395251203"/>
        <c:crosses val="max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841492689314032"/>
          <c:y val="0.894463024897807"/>
          <c:w val="0.139303120680876"/>
          <c:h val="0.10182088442958"/>
        </c:manualLayout>
      </c:layout>
      <c:overlay val="0"/>
      <c:spPr>
        <a:noFill/>
        <a:ln w="28575" cmpd="sng">
          <a:noFill/>
          <a:prstDash val="dashDot"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accent4"/>
    </a:solidFill>
    <a:ln w="28575" cmpd="sng">
      <a:noFill/>
      <a:prstDash val="lgDash"/>
    </a:ln>
    <a:effectLst/>
  </c:spPr>
  <c:txPr>
    <a:bodyPr/>
    <a:lstStyle/>
    <a:p>
      <a:pPr>
        <a:defRPr lang="zh-CN" b="1">
          <a:solidFill>
            <a:schemeClr val="tx1"/>
          </a:solidFill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59461" y="6703595"/>
            <a:ext cx="4339828" cy="38507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4039" y="385072"/>
            <a:ext cx="11090672" cy="139797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84039" y="6703595"/>
            <a:ext cx="2893219" cy="385072"/>
          </a:xfrm>
        </p:spPr>
        <p:txBody>
          <a:bodyPr/>
          <a:lstStyle/>
          <a:p>
            <a:fld id="{32BF82D2-7A68-459D-A996-9BDDA2518F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259461" y="6703595"/>
            <a:ext cx="4339828" cy="38507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325228" y="6208613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1492" y="6703595"/>
            <a:ext cx="2893219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图片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1550015" y="78105"/>
            <a:ext cx="1017270" cy="781685"/>
          </a:xfrm>
          <a:prstGeom prst="rect">
            <a:avLst/>
          </a:prstGeom>
          <a:effectLst/>
        </p:spPr>
      </p:pic>
      <p:sp>
        <p:nvSpPr>
          <p:cNvPr id="2" name="文本框 1"/>
          <p:cNvSpPr txBox="1"/>
          <p:nvPr userDrawn="1"/>
        </p:nvSpPr>
        <p:spPr>
          <a:xfrm>
            <a:off x="11603990" y="789940"/>
            <a:ext cx="12084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/>
              <a:t>世纪海王</a:t>
            </a:r>
            <a:endParaRPr lang="zh-CN" altLang="en-US" sz="16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64565" rtl="0" eaLnBrk="1" latinLnBrk="0" hangingPunct="1">
        <a:lnSpc>
          <a:spcPct val="90000"/>
        </a:lnSpc>
        <a:spcBef>
          <a:spcPct val="0"/>
        </a:spcBef>
        <a:buNone/>
        <a:defRPr sz="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300" indent="-241300" algn="l" defTabSz="964565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2955" kern="1200">
          <a:solidFill>
            <a:schemeClr val="tx1"/>
          </a:solidFill>
          <a:latin typeface="+mn-lt"/>
          <a:ea typeface="+mn-ea"/>
          <a:cs typeface="+mn-cs"/>
        </a:defRPr>
      </a:lvl1pPr>
      <a:lvl2pPr marL="723265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30" kern="1200">
          <a:solidFill>
            <a:schemeClr val="tx1"/>
          </a:solidFill>
          <a:latin typeface="+mn-lt"/>
          <a:ea typeface="+mn-ea"/>
          <a:cs typeface="+mn-cs"/>
        </a:defRPr>
      </a:lvl2pPr>
      <a:lvl3pPr marL="120523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10" kern="1200">
          <a:solidFill>
            <a:schemeClr val="tx1"/>
          </a:solidFill>
          <a:latin typeface="+mn-lt"/>
          <a:ea typeface="+mn-ea"/>
          <a:cs typeface="+mn-cs"/>
        </a:defRPr>
      </a:lvl3pPr>
      <a:lvl4pPr marL="168783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69795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5176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3436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16325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9829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196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456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6530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849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109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3060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7502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56990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8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.xml"/><Relationship Id="rId1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4097"/>
          <p:cNvSpPr/>
          <p:nvPr/>
        </p:nvSpPr>
        <p:spPr>
          <a:xfrm>
            <a:off x="1420495" y="1767840"/>
            <a:ext cx="10312400" cy="1224280"/>
          </a:xfrm>
          <a:prstGeom prst="rect">
            <a:avLst/>
          </a:prstGeom>
          <a:solidFill>
            <a:srgbClr val="FF0000"/>
          </a:solidFill>
          <a:ln w="9525"/>
          <a:scene3d>
            <a:camera prst="legacyPerspectiveTop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anchor="b">
            <a:flatTx/>
          </a:bodyPr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000" b="1" u="none" kern="1200" baseline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sz="4400" dirty="0">
                <a:solidFill>
                  <a:srgbClr val="FFFF00"/>
                </a:solidFill>
              </a:rPr>
              <a:t>我国溴资源现状、发展趋势及</a:t>
            </a:r>
            <a:r>
              <a:rPr lang="zh-CN" altLang="en-US" sz="4400" dirty="0">
                <a:solidFill>
                  <a:srgbClr val="FFFF00"/>
                </a:solidFill>
                <a:sym typeface="+mn-ea"/>
              </a:rPr>
              <a:t>保障</a:t>
            </a:r>
            <a:r>
              <a:rPr lang="zh-CN" altLang="en-US" sz="4400" dirty="0"/>
              <a:t> </a:t>
            </a:r>
            <a:endParaRPr lang="zh-CN" altLang="en-US" sz="4400" dirty="0"/>
          </a:p>
        </p:txBody>
      </p:sp>
      <p:sp>
        <p:nvSpPr>
          <p:cNvPr id="4099" name="矩形 4098"/>
          <p:cNvSpPr/>
          <p:nvPr/>
        </p:nvSpPr>
        <p:spPr>
          <a:xfrm>
            <a:off x="2660333" y="4028758"/>
            <a:ext cx="7110412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孙彤江</a:t>
            </a:r>
            <a:endParaRPr lang="zh-CN" alt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ctr"/>
            <a:endParaRPr lang="zh-CN" alt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ctr">
              <a:buClrTx/>
              <a:buSzTx/>
              <a:buFontTx/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     山东海王化工股份有限公司</a:t>
            </a:r>
            <a:endParaRPr lang="zh-CN" alt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ctr"/>
            <a:endParaRPr lang="en-US" altLang="zh-CN" sz="240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>
            <a:endCxn id="24" idx="3"/>
          </p:cNvCxnSpPr>
          <p:nvPr/>
        </p:nvCxnSpPr>
        <p:spPr>
          <a:xfrm flipH="1">
            <a:off x="4986020" y="5153660"/>
            <a:ext cx="969645" cy="105727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>
            <a:endCxn id="2" idx="1"/>
          </p:cNvCxnSpPr>
          <p:nvPr/>
        </p:nvCxnSpPr>
        <p:spPr>
          <a:xfrm>
            <a:off x="6579235" y="5153660"/>
            <a:ext cx="1000760" cy="104902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椭圆 28"/>
          <p:cNvSpPr/>
          <p:nvPr/>
        </p:nvSpPr>
        <p:spPr>
          <a:xfrm>
            <a:off x="5811520" y="4417060"/>
            <a:ext cx="900007" cy="9000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溴素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4986020" y="4017645"/>
            <a:ext cx="969645" cy="70929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V="1">
            <a:off x="6634480" y="4041140"/>
            <a:ext cx="1087120" cy="64071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1424305" y="3465830"/>
            <a:ext cx="1380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医药、农药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833880" y="6094730"/>
            <a:ext cx="956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阻燃剂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036810" y="3355975"/>
            <a:ext cx="8369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染 料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0036810" y="5984875"/>
            <a:ext cx="15944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油田化学品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9" name="图片 38" descr="62cfb4188f77c952d50b3274a3078b8c"/>
          <p:cNvPicPr>
            <a:picLocks noChangeAspect="1"/>
          </p:cNvPicPr>
          <p:nvPr/>
        </p:nvPicPr>
        <p:blipFill>
          <a:blip r:embed="rId1" cstate="print"/>
          <a:srcRect l="4884" t="4604" r="6598" b="9851"/>
          <a:stretch>
            <a:fillRect/>
          </a:stretch>
        </p:blipFill>
        <p:spPr>
          <a:xfrm>
            <a:off x="7579995" y="2964180"/>
            <a:ext cx="2456180" cy="1315085"/>
          </a:xfrm>
          <a:prstGeom prst="rect">
            <a:avLst/>
          </a:prstGeom>
        </p:spPr>
      </p:pic>
      <p:pic>
        <p:nvPicPr>
          <p:cNvPr id="24" name="图片 23" descr="3cd7f7413ac95e1d986f0ba78a35d5b08388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2110" y="5424805"/>
            <a:ext cx="2073910" cy="1572260"/>
          </a:xfrm>
          <a:prstGeom prst="rect">
            <a:avLst/>
          </a:prstGeom>
        </p:spPr>
      </p:pic>
      <p:pic>
        <p:nvPicPr>
          <p:cNvPr id="2" name="图片 1" descr="微信图片_2019010915395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79995" y="5424805"/>
            <a:ext cx="2456815" cy="1555115"/>
          </a:xfrm>
          <a:prstGeom prst="rect">
            <a:avLst/>
          </a:prstGeom>
        </p:spPr>
      </p:pic>
      <p:pic>
        <p:nvPicPr>
          <p:cNvPr id="3" name="图片 2" descr="微信图片_201901091542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1475" y="2964180"/>
            <a:ext cx="2123440" cy="131508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689735" y="337820"/>
            <a:ext cx="50215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chemeClr val="accent5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2.1 </a:t>
            </a:r>
            <a:r>
              <a:rPr lang="zh-CN" altLang="en-US" sz="3200" b="1">
                <a:solidFill>
                  <a:schemeClr val="accent5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溴的重要性及用途</a:t>
            </a:r>
            <a:endParaRPr lang="zh-CN" altLang="en-US" sz="3200" b="1">
              <a:solidFill>
                <a:schemeClr val="accent5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378460" y="410210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673735" y="41021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990600" y="410210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285875" y="42735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19125" y="1067435"/>
            <a:ext cx="1101153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just" eaLnBrk="1" latinLnBrk="0" hangingPunct="1">
              <a:lnSpc>
                <a:spcPct val="150000"/>
              </a:lnSpc>
              <a:buClr>
                <a:srgbClr val="B2409E"/>
              </a:buClr>
              <a:buFont typeface="Wingdings" panose="05000000000000000000" charset="0"/>
              <a:buNone/>
            </a:pPr>
            <a:r>
              <a:rPr lang="en-US" altLang="zh-CN" sz="1800"/>
              <a:t>         </a:t>
            </a:r>
            <a:r>
              <a:rPr lang="zh-CN" altLang="en-US" sz="1800"/>
              <a:t>溴资源作为一种不可再生的紧缺资源，是重要的化工原料之一，是海洋化学工业的主要分支，</a:t>
            </a:r>
            <a:r>
              <a:rPr lang="zh-CN" altLang="en-US" sz="1800">
                <a:sym typeface="+mn-ea"/>
              </a:rPr>
              <a:t>在国民经济发展中有着重要作用。由它衍生的种类繁多的无机溴化物、溴酸盐和含溴有机化合物在国民经济和科技发展中有着特殊的价值，随着我国主导工业的发展，正在渗透到各个行业和领域之中，在阻燃剂、灭火剂、制冷剂、感光材料、医药、农药、油田等行业有广泛用途。</a:t>
            </a:r>
            <a:endParaRPr lang="zh-CN" altLang="en-US" sz="1800"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auto">
          <a:xfrm>
            <a:off x="4781575" y="4340312"/>
            <a:ext cx="716976" cy="530251"/>
          </a:xfrm>
          <a:custGeom>
            <a:avLst/>
            <a:gdLst>
              <a:gd name="T0" fmla="*/ 283 w 344"/>
              <a:gd name="T1" fmla="*/ 254 h 254"/>
              <a:gd name="T2" fmla="*/ 255 w 344"/>
              <a:gd name="T3" fmla="*/ 246 h 254"/>
              <a:gd name="T4" fmla="*/ 33 w 344"/>
              <a:gd name="T5" fmla="*/ 106 h 254"/>
              <a:gd name="T6" fmla="*/ 16 w 344"/>
              <a:gd name="T7" fmla="*/ 32 h 254"/>
              <a:gd name="T8" fmla="*/ 89 w 344"/>
              <a:gd name="T9" fmla="*/ 16 h 254"/>
              <a:gd name="T10" fmla="*/ 312 w 344"/>
              <a:gd name="T11" fmla="*/ 156 h 254"/>
              <a:gd name="T12" fmla="*/ 328 w 344"/>
              <a:gd name="T13" fmla="*/ 229 h 254"/>
              <a:gd name="T14" fmla="*/ 283 w 344"/>
              <a:gd name="T15" fmla="*/ 254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4" h="254">
                <a:moveTo>
                  <a:pt x="283" y="254"/>
                </a:moveTo>
                <a:cubicBezTo>
                  <a:pt x="274" y="254"/>
                  <a:pt x="264" y="251"/>
                  <a:pt x="255" y="246"/>
                </a:cubicBezTo>
                <a:cubicBezTo>
                  <a:pt x="33" y="106"/>
                  <a:pt x="33" y="106"/>
                  <a:pt x="33" y="106"/>
                </a:cubicBezTo>
                <a:cubicBezTo>
                  <a:pt x="8" y="90"/>
                  <a:pt x="0" y="57"/>
                  <a:pt x="16" y="32"/>
                </a:cubicBezTo>
                <a:cubicBezTo>
                  <a:pt x="31" y="8"/>
                  <a:pt x="64" y="0"/>
                  <a:pt x="89" y="16"/>
                </a:cubicBezTo>
                <a:cubicBezTo>
                  <a:pt x="312" y="156"/>
                  <a:pt x="312" y="156"/>
                  <a:pt x="312" y="156"/>
                </a:cubicBezTo>
                <a:cubicBezTo>
                  <a:pt x="337" y="171"/>
                  <a:pt x="344" y="204"/>
                  <a:pt x="328" y="229"/>
                </a:cubicBezTo>
                <a:cubicBezTo>
                  <a:pt x="318" y="245"/>
                  <a:pt x="301" y="254"/>
                  <a:pt x="283" y="25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018574" y="3216372"/>
            <a:ext cx="780414" cy="342329"/>
          </a:xfrm>
          <a:custGeom>
            <a:avLst/>
            <a:gdLst>
              <a:gd name="T0" fmla="*/ 58 w 374"/>
              <a:gd name="T1" fmla="*/ 164 h 164"/>
              <a:gd name="T2" fmla="*/ 6 w 374"/>
              <a:gd name="T3" fmla="*/ 121 h 164"/>
              <a:gd name="T4" fmla="*/ 48 w 374"/>
              <a:gd name="T5" fmla="*/ 58 h 164"/>
              <a:gd name="T6" fmla="*/ 305 w 374"/>
              <a:gd name="T7" fmla="*/ 6 h 164"/>
              <a:gd name="T8" fmla="*/ 368 w 374"/>
              <a:gd name="T9" fmla="*/ 48 h 164"/>
              <a:gd name="T10" fmla="*/ 326 w 374"/>
              <a:gd name="T11" fmla="*/ 110 h 164"/>
              <a:gd name="T12" fmla="*/ 69 w 374"/>
              <a:gd name="T13" fmla="*/ 163 h 164"/>
              <a:gd name="T14" fmla="*/ 58 w 374"/>
              <a:gd name="T15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164">
                <a:moveTo>
                  <a:pt x="58" y="164"/>
                </a:moveTo>
                <a:cubicBezTo>
                  <a:pt x="33" y="164"/>
                  <a:pt x="11" y="146"/>
                  <a:pt x="6" y="121"/>
                </a:cubicBezTo>
                <a:cubicBezTo>
                  <a:pt x="0" y="92"/>
                  <a:pt x="19" y="64"/>
                  <a:pt x="48" y="58"/>
                </a:cubicBezTo>
                <a:cubicBezTo>
                  <a:pt x="305" y="6"/>
                  <a:pt x="305" y="6"/>
                  <a:pt x="305" y="6"/>
                </a:cubicBezTo>
                <a:cubicBezTo>
                  <a:pt x="334" y="0"/>
                  <a:pt x="362" y="19"/>
                  <a:pt x="368" y="48"/>
                </a:cubicBezTo>
                <a:cubicBezTo>
                  <a:pt x="374" y="76"/>
                  <a:pt x="355" y="104"/>
                  <a:pt x="326" y="110"/>
                </a:cubicBezTo>
                <a:cubicBezTo>
                  <a:pt x="69" y="163"/>
                  <a:pt x="69" y="163"/>
                  <a:pt x="69" y="163"/>
                </a:cubicBezTo>
                <a:cubicBezTo>
                  <a:pt x="65" y="163"/>
                  <a:pt x="62" y="164"/>
                  <a:pt x="58" y="16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469171" y="1908100"/>
            <a:ext cx="554190" cy="691840"/>
          </a:xfrm>
          <a:custGeom>
            <a:avLst/>
            <a:gdLst>
              <a:gd name="T0" fmla="*/ 60 w 266"/>
              <a:gd name="T1" fmla="*/ 332 h 332"/>
              <a:gd name="T2" fmla="*/ 31 w 266"/>
              <a:gd name="T3" fmla="*/ 324 h 332"/>
              <a:gd name="T4" fmla="*/ 16 w 266"/>
              <a:gd name="T5" fmla="*/ 250 h 332"/>
              <a:gd name="T6" fmla="*/ 161 w 266"/>
              <a:gd name="T7" fmla="*/ 31 h 332"/>
              <a:gd name="T8" fmla="*/ 235 w 266"/>
              <a:gd name="T9" fmla="*/ 16 h 332"/>
              <a:gd name="T10" fmla="*/ 250 w 266"/>
              <a:gd name="T11" fmla="*/ 90 h 332"/>
              <a:gd name="T12" fmla="*/ 105 w 266"/>
              <a:gd name="T13" fmla="*/ 309 h 332"/>
              <a:gd name="T14" fmla="*/ 60 w 266"/>
              <a:gd name="T15" fmla="*/ 332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6" h="332">
                <a:moveTo>
                  <a:pt x="60" y="332"/>
                </a:moveTo>
                <a:cubicBezTo>
                  <a:pt x="50" y="332"/>
                  <a:pt x="40" y="330"/>
                  <a:pt x="31" y="324"/>
                </a:cubicBezTo>
                <a:cubicBezTo>
                  <a:pt x="6" y="307"/>
                  <a:pt x="0" y="274"/>
                  <a:pt x="16" y="250"/>
                </a:cubicBezTo>
                <a:cubicBezTo>
                  <a:pt x="161" y="31"/>
                  <a:pt x="161" y="31"/>
                  <a:pt x="161" y="31"/>
                </a:cubicBezTo>
                <a:cubicBezTo>
                  <a:pt x="178" y="6"/>
                  <a:pt x="211" y="0"/>
                  <a:pt x="235" y="16"/>
                </a:cubicBezTo>
                <a:cubicBezTo>
                  <a:pt x="260" y="32"/>
                  <a:pt x="266" y="65"/>
                  <a:pt x="250" y="90"/>
                </a:cubicBezTo>
                <a:cubicBezTo>
                  <a:pt x="105" y="309"/>
                  <a:pt x="105" y="309"/>
                  <a:pt x="105" y="309"/>
                </a:cubicBezTo>
                <a:cubicBezTo>
                  <a:pt x="94" y="324"/>
                  <a:pt x="77" y="332"/>
                  <a:pt x="60" y="33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3476894" y="1507121"/>
            <a:ext cx="226225" cy="772036"/>
          </a:xfrm>
          <a:custGeom>
            <a:avLst/>
            <a:gdLst>
              <a:gd name="T0" fmla="*/ 56 w 109"/>
              <a:gd name="T1" fmla="*/ 370 h 370"/>
              <a:gd name="T2" fmla="*/ 2 w 109"/>
              <a:gd name="T3" fmla="*/ 317 h 370"/>
              <a:gd name="T4" fmla="*/ 0 w 109"/>
              <a:gd name="T5" fmla="*/ 54 h 370"/>
              <a:gd name="T6" fmla="*/ 53 w 109"/>
              <a:gd name="T7" fmla="*/ 0 h 370"/>
              <a:gd name="T8" fmla="*/ 106 w 109"/>
              <a:gd name="T9" fmla="*/ 53 h 370"/>
              <a:gd name="T10" fmla="*/ 109 w 109"/>
              <a:gd name="T11" fmla="*/ 316 h 370"/>
              <a:gd name="T12" fmla="*/ 56 w 109"/>
              <a:gd name="T13" fmla="*/ 370 h 370"/>
              <a:gd name="T14" fmla="*/ 56 w 109"/>
              <a:gd name="T15" fmla="*/ 370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9" h="370">
                <a:moveTo>
                  <a:pt x="56" y="370"/>
                </a:moveTo>
                <a:cubicBezTo>
                  <a:pt x="26" y="370"/>
                  <a:pt x="3" y="346"/>
                  <a:pt x="2" y="317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25"/>
                  <a:pt x="23" y="1"/>
                  <a:pt x="53" y="0"/>
                </a:cubicBezTo>
                <a:cubicBezTo>
                  <a:pt x="82" y="0"/>
                  <a:pt x="106" y="24"/>
                  <a:pt x="106" y="53"/>
                </a:cubicBezTo>
                <a:cubicBezTo>
                  <a:pt x="109" y="316"/>
                  <a:pt x="109" y="316"/>
                  <a:pt x="109" y="316"/>
                </a:cubicBezTo>
                <a:cubicBezTo>
                  <a:pt x="109" y="345"/>
                  <a:pt x="86" y="369"/>
                  <a:pt x="56" y="370"/>
                </a:cubicBezTo>
                <a:cubicBezTo>
                  <a:pt x="56" y="370"/>
                  <a:pt x="56" y="370"/>
                  <a:pt x="56" y="37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1631190" y="4336722"/>
            <a:ext cx="716976" cy="529054"/>
          </a:xfrm>
          <a:custGeom>
            <a:avLst/>
            <a:gdLst>
              <a:gd name="T0" fmla="*/ 61 w 344"/>
              <a:gd name="T1" fmla="*/ 254 h 254"/>
              <a:gd name="T2" fmla="*/ 16 w 344"/>
              <a:gd name="T3" fmla="*/ 229 h 254"/>
              <a:gd name="T4" fmla="*/ 32 w 344"/>
              <a:gd name="T5" fmla="*/ 156 h 254"/>
              <a:gd name="T6" fmla="*/ 255 w 344"/>
              <a:gd name="T7" fmla="*/ 16 h 254"/>
              <a:gd name="T8" fmla="*/ 328 w 344"/>
              <a:gd name="T9" fmla="*/ 33 h 254"/>
              <a:gd name="T10" fmla="*/ 311 w 344"/>
              <a:gd name="T11" fmla="*/ 106 h 254"/>
              <a:gd name="T12" fmla="*/ 89 w 344"/>
              <a:gd name="T13" fmla="*/ 246 h 254"/>
              <a:gd name="T14" fmla="*/ 61 w 344"/>
              <a:gd name="T15" fmla="*/ 254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4" h="254">
                <a:moveTo>
                  <a:pt x="61" y="254"/>
                </a:moveTo>
                <a:cubicBezTo>
                  <a:pt x="43" y="254"/>
                  <a:pt x="26" y="245"/>
                  <a:pt x="16" y="229"/>
                </a:cubicBezTo>
                <a:cubicBezTo>
                  <a:pt x="0" y="204"/>
                  <a:pt x="7" y="172"/>
                  <a:pt x="32" y="156"/>
                </a:cubicBezTo>
                <a:cubicBezTo>
                  <a:pt x="255" y="16"/>
                  <a:pt x="255" y="16"/>
                  <a:pt x="255" y="16"/>
                </a:cubicBezTo>
                <a:cubicBezTo>
                  <a:pt x="280" y="0"/>
                  <a:pt x="312" y="8"/>
                  <a:pt x="328" y="33"/>
                </a:cubicBezTo>
                <a:cubicBezTo>
                  <a:pt x="344" y="58"/>
                  <a:pt x="336" y="90"/>
                  <a:pt x="311" y="106"/>
                </a:cubicBezTo>
                <a:cubicBezTo>
                  <a:pt x="89" y="246"/>
                  <a:pt x="89" y="246"/>
                  <a:pt x="89" y="246"/>
                </a:cubicBezTo>
                <a:cubicBezTo>
                  <a:pt x="80" y="252"/>
                  <a:pt x="70" y="254"/>
                  <a:pt x="61" y="25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1330756" y="3215176"/>
            <a:ext cx="780414" cy="339935"/>
          </a:xfrm>
          <a:custGeom>
            <a:avLst/>
            <a:gdLst>
              <a:gd name="T0" fmla="*/ 316 w 374"/>
              <a:gd name="T1" fmla="*/ 163 h 163"/>
              <a:gd name="T2" fmla="*/ 305 w 374"/>
              <a:gd name="T3" fmla="*/ 162 h 163"/>
              <a:gd name="T4" fmla="*/ 48 w 374"/>
              <a:gd name="T5" fmla="*/ 110 h 163"/>
              <a:gd name="T6" fmla="*/ 6 w 374"/>
              <a:gd name="T7" fmla="*/ 47 h 163"/>
              <a:gd name="T8" fmla="*/ 69 w 374"/>
              <a:gd name="T9" fmla="*/ 5 h 163"/>
              <a:gd name="T10" fmla="*/ 326 w 374"/>
              <a:gd name="T11" fmla="*/ 58 h 163"/>
              <a:gd name="T12" fmla="*/ 368 w 374"/>
              <a:gd name="T13" fmla="*/ 120 h 163"/>
              <a:gd name="T14" fmla="*/ 316 w 374"/>
              <a:gd name="T15" fmla="*/ 163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163">
                <a:moveTo>
                  <a:pt x="316" y="163"/>
                </a:moveTo>
                <a:cubicBezTo>
                  <a:pt x="312" y="163"/>
                  <a:pt x="309" y="163"/>
                  <a:pt x="305" y="162"/>
                </a:cubicBezTo>
                <a:cubicBezTo>
                  <a:pt x="48" y="110"/>
                  <a:pt x="48" y="110"/>
                  <a:pt x="48" y="110"/>
                </a:cubicBezTo>
                <a:cubicBezTo>
                  <a:pt x="19" y="104"/>
                  <a:pt x="0" y="76"/>
                  <a:pt x="6" y="47"/>
                </a:cubicBezTo>
                <a:cubicBezTo>
                  <a:pt x="12" y="18"/>
                  <a:pt x="40" y="0"/>
                  <a:pt x="69" y="5"/>
                </a:cubicBezTo>
                <a:cubicBezTo>
                  <a:pt x="326" y="58"/>
                  <a:pt x="326" y="58"/>
                  <a:pt x="326" y="58"/>
                </a:cubicBezTo>
                <a:cubicBezTo>
                  <a:pt x="355" y="63"/>
                  <a:pt x="374" y="92"/>
                  <a:pt x="368" y="120"/>
                </a:cubicBezTo>
                <a:cubicBezTo>
                  <a:pt x="363" y="146"/>
                  <a:pt x="341" y="163"/>
                  <a:pt x="316" y="1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106381" y="1903313"/>
            <a:ext cx="555387" cy="694234"/>
          </a:xfrm>
          <a:custGeom>
            <a:avLst/>
            <a:gdLst>
              <a:gd name="T0" fmla="*/ 206 w 266"/>
              <a:gd name="T1" fmla="*/ 333 h 333"/>
              <a:gd name="T2" fmla="*/ 161 w 266"/>
              <a:gd name="T3" fmla="*/ 309 h 333"/>
              <a:gd name="T4" fmla="*/ 16 w 266"/>
              <a:gd name="T5" fmla="*/ 90 h 333"/>
              <a:gd name="T6" fmla="*/ 31 w 266"/>
              <a:gd name="T7" fmla="*/ 16 h 333"/>
              <a:gd name="T8" fmla="*/ 105 w 266"/>
              <a:gd name="T9" fmla="*/ 31 h 333"/>
              <a:gd name="T10" fmla="*/ 250 w 266"/>
              <a:gd name="T11" fmla="*/ 250 h 333"/>
              <a:gd name="T12" fmla="*/ 235 w 266"/>
              <a:gd name="T13" fmla="*/ 324 h 333"/>
              <a:gd name="T14" fmla="*/ 206 w 266"/>
              <a:gd name="T15" fmla="*/ 333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6" h="333">
                <a:moveTo>
                  <a:pt x="206" y="333"/>
                </a:moveTo>
                <a:cubicBezTo>
                  <a:pt x="189" y="333"/>
                  <a:pt x="172" y="324"/>
                  <a:pt x="161" y="309"/>
                </a:cubicBezTo>
                <a:cubicBezTo>
                  <a:pt x="16" y="90"/>
                  <a:pt x="16" y="90"/>
                  <a:pt x="16" y="90"/>
                </a:cubicBezTo>
                <a:cubicBezTo>
                  <a:pt x="0" y="66"/>
                  <a:pt x="6" y="33"/>
                  <a:pt x="31" y="16"/>
                </a:cubicBezTo>
                <a:cubicBezTo>
                  <a:pt x="55" y="0"/>
                  <a:pt x="88" y="7"/>
                  <a:pt x="105" y="31"/>
                </a:cubicBezTo>
                <a:cubicBezTo>
                  <a:pt x="250" y="250"/>
                  <a:pt x="250" y="250"/>
                  <a:pt x="250" y="250"/>
                </a:cubicBezTo>
                <a:cubicBezTo>
                  <a:pt x="266" y="275"/>
                  <a:pt x="260" y="308"/>
                  <a:pt x="235" y="324"/>
                </a:cubicBezTo>
                <a:cubicBezTo>
                  <a:pt x="226" y="330"/>
                  <a:pt x="216" y="333"/>
                  <a:pt x="206" y="3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319655" y="2487295"/>
            <a:ext cx="2490470" cy="3305810"/>
            <a:chOff x="2066468" y="2628718"/>
            <a:chExt cx="2744485" cy="3609651"/>
          </a:xfrm>
        </p:grpSpPr>
        <p:sp>
          <p:nvSpPr>
            <p:cNvPr id="14" name="Freeform 13"/>
            <p:cNvSpPr/>
            <p:nvPr/>
          </p:nvSpPr>
          <p:spPr bwMode="auto">
            <a:xfrm>
              <a:off x="2925100" y="5888120"/>
              <a:ext cx="1059894" cy="350249"/>
            </a:xfrm>
            <a:custGeom>
              <a:avLst/>
              <a:gdLst>
                <a:gd name="T0" fmla="*/ 466 w 466"/>
                <a:gd name="T1" fmla="*/ 0 h 154"/>
                <a:gd name="T2" fmla="*/ 233 w 466"/>
                <a:gd name="T3" fmla="*/ 154 h 154"/>
                <a:gd name="T4" fmla="*/ 0 w 466"/>
                <a:gd name="T5" fmla="*/ 0 h 154"/>
                <a:gd name="T6" fmla="*/ 466 w 466"/>
                <a:gd name="T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6" h="154">
                  <a:moveTo>
                    <a:pt x="466" y="0"/>
                  </a:moveTo>
                  <a:cubicBezTo>
                    <a:pt x="466" y="85"/>
                    <a:pt x="362" y="154"/>
                    <a:pt x="233" y="154"/>
                  </a:cubicBezTo>
                  <a:cubicBezTo>
                    <a:pt x="104" y="154"/>
                    <a:pt x="0" y="85"/>
                    <a:pt x="0" y="0"/>
                  </a:cubicBezTo>
                  <a:cubicBezTo>
                    <a:pt x="230" y="0"/>
                    <a:pt x="227" y="0"/>
                    <a:pt x="4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156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2066468" y="2628718"/>
              <a:ext cx="2744485" cy="3354806"/>
            </a:xfrm>
            <a:custGeom>
              <a:avLst/>
              <a:gdLst>
                <a:gd name="T0" fmla="*/ 603 w 1206"/>
                <a:gd name="T1" fmla="*/ 0 h 1474"/>
                <a:gd name="T2" fmla="*/ 0 w 1206"/>
                <a:gd name="T3" fmla="*/ 603 h 1474"/>
                <a:gd name="T4" fmla="*/ 95 w 1206"/>
                <a:gd name="T5" fmla="*/ 928 h 1474"/>
                <a:gd name="T6" fmla="*/ 308 w 1206"/>
                <a:gd name="T7" fmla="*/ 1129 h 1474"/>
                <a:gd name="T8" fmla="*/ 308 w 1206"/>
                <a:gd name="T9" fmla="*/ 1329 h 1474"/>
                <a:gd name="T10" fmla="*/ 453 w 1206"/>
                <a:gd name="T11" fmla="*/ 1474 h 1474"/>
                <a:gd name="T12" fmla="*/ 769 w 1206"/>
                <a:gd name="T13" fmla="*/ 1474 h 1474"/>
                <a:gd name="T14" fmla="*/ 914 w 1206"/>
                <a:gd name="T15" fmla="*/ 1329 h 1474"/>
                <a:gd name="T16" fmla="*/ 914 w 1206"/>
                <a:gd name="T17" fmla="*/ 1120 h 1474"/>
                <a:gd name="T18" fmla="*/ 1206 w 1206"/>
                <a:gd name="T19" fmla="*/ 603 h 1474"/>
                <a:gd name="T20" fmla="*/ 603 w 1206"/>
                <a:gd name="T21" fmla="*/ 0 h 1474"/>
                <a:gd name="T22" fmla="*/ 827 w 1206"/>
                <a:gd name="T23" fmla="*/ 1032 h 1474"/>
                <a:gd name="T24" fmla="*/ 795 w 1206"/>
                <a:gd name="T25" fmla="*/ 1085 h 1474"/>
                <a:gd name="T26" fmla="*/ 795 w 1206"/>
                <a:gd name="T27" fmla="*/ 1133 h 1474"/>
                <a:gd name="T28" fmla="*/ 427 w 1206"/>
                <a:gd name="T29" fmla="*/ 1133 h 1474"/>
                <a:gd name="T30" fmla="*/ 427 w 1206"/>
                <a:gd name="T31" fmla="*/ 1093 h 1474"/>
                <a:gd name="T32" fmla="*/ 394 w 1206"/>
                <a:gd name="T33" fmla="*/ 1039 h 1474"/>
                <a:gd name="T34" fmla="*/ 119 w 1206"/>
                <a:gd name="T35" fmla="*/ 603 h 1474"/>
                <a:gd name="T36" fmla="*/ 603 w 1206"/>
                <a:gd name="T37" fmla="*/ 119 h 1474"/>
                <a:gd name="T38" fmla="*/ 1087 w 1206"/>
                <a:gd name="T39" fmla="*/ 603 h 1474"/>
                <a:gd name="T40" fmla="*/ 827 w 1206"/>
                <a:gd name="T41" fmla="*/ 1032 h 1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06" h="1474">
                  <a:moveTo>
                    <a:pt x="603" y="0"/>
                  </a:moveTo>
                  <a:cubicBezTo>
                    <a:pt x="271" y="0"/>
                    <a:pt x="0" y="271"/>
                    <a:pt x="0" y="603"/>
                  </a:cubicBezTo>
                  <a:cubicBezTo>
                    <a:pt x="0" y="719"/>
                    <a:pt x="33" y="831"/>
                    <a:pt x="95" y="928"/>
                  </a:cubicBezTo>
                  <a:cubicBezTo>
                    <a:pt x="149" y="1012"/>
                    <a:pt x="222" y="1081"/>
                    <a:pt x="308" y="1129"/>
                  </a:cubicBezTo>
                  <a:cubicBezTo>
                    <a:pt x="308" y="1329"/>
                    <a:pt x="308" y="1329"/>
                    <a:pt x="308" y="1329"/>
                  </a:cubicBezTo>
                  <a:cubicBezTo>
                    <a:pt x="308" y="1409"/>
                    <a:pt x="373" y="1474"/>
                    <a:pt x="453" y="1474"/>
                  </a:cubicBezTo>
                  <a:cubicBezTo>
                    <a:pt x="769" y="1474"/>
                    <a:pt x="769" y="1474"/>
                    <a:pt x="769" y="1474"/>
                  </a:cubicBezTo>
                  <a:cubicBezTo>
                    <a:pt x="849" y="1474"/>
                    <a:pt x="914" y="1409"/>
                    <a:pt x="914" y="1329"/>
                  </a:cubicBezTo>
                  <a:cubicBezTo>
                    <a:pt x="914" y="1120"/>
                    <a:pt x="914" y="1120"/>
                    <a:pt x="914" y="1120"/>
                  </a:cubicBezTo>
                  <a:cubicBezTo>
                    <a:pt x="1095" y="1011"/>
                    <a:pt x="1206" y="816"/>
                    <a:pt x="1206" y="603"/>
                  </a:cubicBezTo>
                  <a:cubicBezTo>
                    <a:pt x="1206" y="271"/>
                    <a:pt x="936" y="0"/>
                    <a:pt x="603" y="0"/>
                  </a:cubicBezTo>
                  <a:close/>
                  <a:moveTo>
                    <a:pt x="827" y="1032"/>
                  </a:moveTo>
                  <a:cubicBezTo>
                    <a:pt x="807" y="1042"/>
                    <a:pt x="795" y="1063"/>
                    <a:pt x="795" y="1085"/>
                  </a:cubicBezTo>
                  <a:cubicBezTo>
                    <a:pt x="795" y="1133"/>
                    <a:pt x="795" y="1133"/>
                    <a:pt x="795" y="1133"/>
                  </a:cubicBezTo>
                  <a:cubicBezTo>
                    <a:pt x="427" y="1133"/>
                    <a:pt x="427" y="1133"/>
                    <a:pt x="427" y="1133"/>
                  </a:cubicBezTo>
                  <a:cubicBezTo>
                    <a:pt x="427" y="1093"/>
                    <a:pt x="427" y="1093"/>
                    <a:pt x="427" y="1093"/>
                  </a:cubicBezTo>
                  <a:cubicBezTo>
                    <a:pt x="427" y="1070"/>
                    <a:pt x="414" y="1049"/>
                    <a:pt x="394" y="1039"/>
                  </a:cubicBezTo>
                  <a:cubicBezTo>
                    <a:pt x="227" y="959"/>
                    <a:pt x="119" y="788"/>
                    <a:pt x="119" y="603"/>
                  </a:cubicBezTo>
                  <a:cubicBezTo>
                    <a:pt x="119" y="336"/>
                    <a:pt x="336" y="119"/>
                    <a:pt x="603" y="119"/>
                  </a:cubicBezTo>
                  <a:cubicBezTo>
                    <a:pt x="870" y="119"/>
                    <a:pt x="1087" y="336"/>
                    <a:pt x="1087" y="603"/>
                  </a:cubicBezTo>
                  <a:cubicBezTo>
                    <a:pt x="1087" y="784"/>
                    <a:pt x="987" y="948"/>
                    <a:pt x="827" y="10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156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2808995" y="2945861"/>
            <a:ext cx="1607510" cy="160751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2968190" y="3106253"/>
            <a:ext cx="1287924" cy="1286727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3105840" y="3243902"/>
            <a:ext cx="1012624" cy="101262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3255459" y="3392325"/>
            <a:ext cx="713385" cy="714582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3388322" y="3525186"/>
            <a:ext cx="446464" cy="44885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3528365" y="3667625"/>
            <a:ext cx="166377" cy="166377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83748" tIns="41874" rIns="83748" bIns="41874" numCol="1" anchor="t" anchorCtr="0" compatLnSpc="1"/>
          <a:lstStyle/>
          <a:p>
            <a:pPr>
              <a:lnSpc>
                <a:spcPct val="120000"/>
              </a:lnSpc>
            </a:pPr>
            <a:endParaRPr lang="en-US" sz="156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4" name="Content Placeholder 2"/>
          <p:cNvSpPr txBox="1"/>
          <p:nvPr/>
        </p:nvSpPr>
        <p:spPr>
          <a:xfrm>
            <a:off x="900960" y="683695"/>
            <a:ext cx="4884557" cy="442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阻   燃   剂</a:t>
            </a:r>
            <a:endParaRPr lang="zh-CN" altLang="id-ID" sz="2400" b="1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35165" y="3354705"/>
            <a:ext cx="41097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国内以海王为代表的溴系阻燃剂厂家主要有十家，主要产品为十溴二苯乙烷，四溴双酚</a:t>
            </a:r>
            <a:r>
              <a:rPr lang="en-US" altLang="zh-CN"/>
              <a:t>A</a:t>
            </a:r>
            <a:r>
              <a:rPr lang="zh-CN" altLang="en-US"/>
              <a:t>，溴代三嗪，甲基八溴醚，八溴醚，溴化聚苯乙烯，溴化环氧树脂等。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8"/>
          <p:cNvSpPr txBox="1"/>
          <p:nvPr/>
        </p:nvSpPr>
        <p:spPr>
          <a:xfrm>
            <a:off x="824230" y="641033"/>
            <a:ext cx="3679190" cy="4305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2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医药、农药及中间体</a:t>
            </a:r>
            <a:endParaRPr lang="zh-CN" altLang="en-US" sz="2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Oval 2"/>
          <p:cNvSpPr>
            <a:spLocks noChangeArrowheads="1"/>
          </p:cNvSpPr>
          <p:nvPr/>
        </p:nvSpPr>
        <p:spPr bwMode="auto">
          <a:xfrm>
            <a:off x="5880199" y="1881898"/>
            <a:ext cx="1080492" cy="107825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6025308" y="3302155"/>
            <a:ext cx="808137" cy="808137"/>
          </a:xfrm>
          <a:prstGeom prst="sun">
            <a:avLst/>
          </a:prstGeom>
          <a:solidFill>
            <a:schemeClr val="accent5"/>
          </a:solidFill>
          <a:ln w="9525" cmpd="sng">
            <a:noFill/>
            <a:rou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7259837" y="3261535"/>
            <a:ext cx="1078260" cy="107825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Oval 5"/>
          <p:cNvSpPr>
            <a:spLocks noChangeArrowheads="1"/>
          </p:cNvSpPr>
          <p:nvPr/>
        </p:nvSpPr>
        <p:spPr bwMode="auto">
          <a:xfrm>
            <a:off x="4502796" y="3261535"/>
            <a:ext cx="1078259" cy="10782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Freeform 8"/>
          <p:cNvSpPr/>
          <p:nvPr/>
        </p:nvSpPr>
        <p:spPr bwMode="auto">
          <a:xfrm>
            <a:off x="7833570" y="2002450"/>
            <a:ext cx="799207" cy="1076027"/>
          </a:xfrm>
          <a:custGeom>
            <a:avLst/>
            <a:gdLst>
              <a:gd name="T0" fmla="*/ 0 w 358"/>
              <a:gd name="T1" fmla="*/ 482 h 482"/>
              <a:gd name="T2" fmla="*/ 0 w 358"/>
              <a:gd name="T3" fmla="*/ 0 h 482"/>
              <a:gd name="T4" fmla="*/ 358 w 358"/>
              <a:gd name="T5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8" h="482">
                <a:moveTo>
                  <a:pt x="0" y="482"/>
                </a:moveTo>
                <a:lnTo>
                  <a:pt x="0" y="0"/>
                </a:lnTo>
                <a:lnTo>
                  <a:pt x="358" y="0"/>
                </a:ln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" name="Freeform 10"/>
          <p:cNvSpPr/>
          <p:nvPr/>
        </p:nvSpPr>
        <p:spPr bwMode="auto">
          <a:xfrm>
            <a:off x="3916234" y="4445353"/>
            <a:ext cx="1069329" cy="310306"/>
          </a:xfrm>
          <a:custGeom>
            <a:avLst/>
            <a:gdLst>
              <a:gd name="T0" fmla="*/ 479 w 479"/>
              <a:gd name="T1" fmla="*/ 0 h 139"/>
              <a:gd name="T2" fmla="*/ 479 w 479"/>
              <a:gd name="T3" fmla="*/ 139 h 139"/>
              <a:gd name="T4" fmla="*/ 0 w 479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9" h="139">
                <a:moveTo>
                  <a:pt x="479" y="0"/>
                </a:moveTo>
                <a:lnTo>
                  <a:pt x="479" y="139"/>
                </a:lnTo>
                <a:lnTo>
                  <a:pt x="0" y="139"/>
                </a:ln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3" name="Freeform 11"/>
          <p:cNvSpPr/>
          <p:nvPr/>
        </p:nvSpPr>
        <p:spPr bwMode="auto">
          <a:xfrm>
            <a:off x="7038827" y="3710252"/>
            <a:ext cx="95993" cy="191988"/>
          </a:xfrm>
          <a:custGeom>
            <a:avLst/>
            <a:gdLst>
              <a:gd name="T0" fmla="*/ 0 w 43"/>
              <a:gd name="T1" fmla="*/ 0 h 86"/>
              <a:gd name="T2" fmla="*/ 43 w 43"/>
              <a:gd name="T3" fmla="*/ 43 h 86"/>
              <a:gd name="T4" fmla="*/ 0 w 43"/>
              <a:gd name="T5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86">
                <a:moveTo>
                  <a:pt x="0" y="0"/>
                </a:moveTo>
                <a:lnTo>
                  <a:pt x="43" y="43"/>
                </a:lnTo>
                <a:lnTo>
                  <a:pt x="0" y="86"/>
                </a:lnTo>
              </a:path>
            </a:pathLst>
          </a:custGeom>
          <a:noFill/>
          <a:ln w="12700" cap="flat" cmpd="sng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Freeform 12"/>
          <p:cNvSpPr/>
          <p:nvPr/>
        </p:nvSpPr>
        <p:spPr bwMode="auto">
          <a:xfrm>
            <a:off x="5706071" y="3710252"/>
            <a:ext cx="95995" cy="191988"/>
          </a:xfrm>
          <a:custGeom>
            <a:avLst/>
            <a:gdLst>
              <a:gd name="T0" fmla="*/ 43 w 43"/>
              <a:gd name="T1" fmla="*/ 86 h 86"/>
              <a:gd name="T2" fmla="*/ 0 w 43"/>
              <a:gd name="T3" fmla="*/ 43 h 86"/>
              <a:gd name="T4" fmla="*/ 43 w 43"/>
              <a:gd name="T5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86">
                <a:moveTo>
                  <a:pt x="43" y="86"/>
                </a:moveTo>
                <a:lnTo>
                  <a:pt x="0" y="43"/>
                </a:lnTo>
                <a:lnTo>
                  <a:pt x="43" y="0"/>
                </a:lnTo>
              </a:path>
            </a:pathLst>
          </a:custGeom>
          <a:noFill/>
          <a:ln w="12700" cap="flat" cmpd="sng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7" name="Freeform 14"/>
          <p:cNvSpPr/>
          <p:nvPr/>
        </p:nvSpPr>
        <p:spPr bwMode="auto">
          <a:xfrm>
            <a:off x="6324453" y="3091871"/>
            <a:ext cx="191988" cy="95993"/>
          </a:xfrm>
          <a:custGeom>
            <a:avLst/>
            <a:gdLst>
              <a:gd name="T0" fmla="*/ 0 w 86"/>
              <a:gd name="T1" fmla="*/ 43 h 43"/>
              <a:gd name="T2" fmla="*/ 43 w 86"/>
              <a:gd name="T3" fmla="*/ 0 h 43"/>
              <a:gd name="T4" fmla="*/ 86 w 86"/>
              <a:gd name="T5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" h="43">
                <a:moveTo>
                  <a:pt x="0" y="43"/>
                </a:moveTo>
                <a:lnTo>
                  <a:pt x="43" y="0"/>
                </a:lnTo>
                <a:lnTo>
                  <a:pt x="86" y="43"/>
                </a:lnTo>
              </a:path>
            </a:pathLst>
          </a:custGeom>
          <a:noFill/>
          <a:ln w="12700" cap="flat" cmpd="sng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8833695" y="1823538"/>
            <a:ext cx="2127497" cy="3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富康制药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2634615" y="4553585"/>
            <a:ext cx="1281430" cy="3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山东绿霸</a:t>
            </a:r>
            <a:endParaRPr 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Freeform 23"/>
          <p:cNvSpPr>
            <a:spLocks noEditPoints="1"/>
          </p:cNvSpPr>
          <p:nvPr/>
        </p:nvSpPr>
        <p:spPr bwMode="auto">
          <a:xfrm>
            <a:off x="6210598" y="4967105"/>
            <a:ext cx="437555" cy="464344"/>
          </a:xfrm>
          <a:custGeom>
            <a:avLst/>
            <a:gdLst>
              <a:gd name="T0" fmla="*/ 111 w 132"/>
              <a:gd name="T1" fmla="*/ 56 h 140"/>
              <a:gd name="T2" fmla="*/ 103 w 132"/>
              <a:gd name="T3" fmla="*/ 56 h 140"/>
              <a:gd name="T4" fmla="*/ 103 w 132"/>
              <a:gd name="T5" fmla="*/ 37 h 140"/>
              <a:gd name="T6" fmla="*/ 66 w 132"/>
              <a:gd name="T7" fmla="*/ 0 h 140"/>
              <a:gd name="T8" fmla="*/ 29 w 132"/>
              <a:gd name="T9" fmla="*/ 37 h 140"/>
              <a:gd name="T10" fmla="*/ 29 w 132"/>
              <a:gd name="T11" fmla="*/ 55 h 140"/>
              <a:gd name="T12" fmla="*/ 21 w 132"/>
              <a:gd name="T13" fmla="*/ 55 h 140"/>
              <a:gd name="T14" fmla="*/ 0 w 132"/>
              <a:gd name="T15" fmla="*/ 76 h 140"/>
              <a:gd name="T16" fmla="*/ 21 w 132"/>
              <a:gd name="T17" fmla="*/ 97 h 140"/>
              <a:gd name="T18" fmla="*/ 41 w 132"/>
              <a:gd name="T19" fmla="*/ 97 h 140"/>
              <a:gd name="T20" fmla="*/ 41 w 132"/>
              <a:gd name="T21" fmla="*/ 57 h 140"/>
              <a:gd name="T22" fmla="*/ 41 w 132"/>
              <a:gd name="T23" fmla="*/ 55 h 140"/>
              <a:gd name="T24" fmla="*/ 41 w 132"/>
              <a:gd name="T25" fmla="*/ 37 h 140"/>
              <a:gd name="T26" fmla="*/ 66 w 132"/>
              <a:gd name="T27" fmla="*/ 12 h 140"/>
              <a:gd name="T28" fmla="*/ 91 w 132"/>
              <a:gd name="T29" fmla="*/ 37 h 140"/>
              <a:gd name="T30" fmla="*/ 91 w 132"/>
              <a:gd name="T31" fmla="*/ 56 h 140"/>
              <a:gd name="T32" fmla="*/ 91 w 132"/>
              <a:gd name="T33" fmla="*/ 59 h 140"/>
              <a:gd name="T34" fmla="*/ 91 w 132"/>
              <a:gd name="T35" fmla="*/ 92 h 140"/>
              <a:gd name="T36" fmla="*/ 91 w 132"/>
              <a:gd name="T37" fmla="*/ 98 h 140"/>
              <a:gd name="T38" fmla="*/ 91 w 132"/>
              <a:gd name="T39" fmla="*/ 109 h 140"/>
              <a:gd name="T40" fmla="*/ 81 w 132"/>
              <a:gd name="T41" fmla="*/ 119 h 140"/>
              <a:gd name="T42" fmla="*/ 79 w 132"/>
              <a:gd name="T43" fmla="*/ 119 h 140"/>
              <a:gd name="T44" fmla="*/ 66 w 132"/>
              <a:gd name="T45" fmla="*/ 110 h 140"/>
              <a:gd name="T46" fmla="*/ 51 w 132"/>
              <a:gd name="T47" fmla="*/ 125 h 140"/>
              <a:gd name="T48" fmla="*/ 66 w 132"/>
              <a:gd name="T49" fmla="*/ 140 h 140"/>
              <a:gd name="T50" fmla="*/ 79 w 132"/>
              <a:gd name="T51" fmla="*/ 131 h 140"/>
              <a:gd name="T52" fmla="*/ 81 w 132"/>
              <a:gd name="T53" fmla="*/ 131 h 140"/>
              <a:gd name="T54" fmla="*/ 103 w 132"/>
              <a:gd name="T55" fmla="*/ 109 h 140"/>
              <a:gd name="T56" fmla="*/ 103 w 132"/>
              <a:gd name="T57" fmla="*/ 98 h 140"/>
              <a:gd name="T58" fmla="*/ 111 w 132"/>
              <a:gd name="T59" fmla="*/ 98 h 140"/>
              <a:gd name="T60" fmla="*/ 132 w 132"/>
              <a:gd name="T61" fmla="*/ 77 h 140"/>
              <a:gd name="T62" fmla="*/ 111 w 132"/>
              <a:gd name="T63" fmla="*/ 56 h 140"/>
              <a:gd name="T64" fmla="*/ 29 w 132"/>
              <a:gd name="T65" fmla="*/ 85 h 140"/>
              <a:gd name="T66" fmla="*/ 21 w 132"/>
              <a:gd name="T67" fmla="*/ 85 h 140"/>
              <a:gd name="T68" fmla="*/ 12 w 132"/>
              <a:gd name="T69" fmla="*/ 76 h 140"/>
              <a:gd name="T70" fmla="*/ 21 w 132"/>
              <a:gd name="T71" fmla="*/ 67 h 140"/>
              <a:gd name="T72" fmla="*/ 29 w 132"/>
              <a:gd name="T73" fmla="*/ 67 h 140"/>
              <a:gd name="T74" fmla="*/ 29 w 132"/>
              <a:gd name="T75" fmla="*/ 85 h 140"/>
              <a:gd name="T76" fmla="*/ 111 w 132"/>
              <a:gd name="T77" fmla="*/ 86 h 140"/>
              <a:gd name="T78" fmla="*/ 103 w 132"/>
              <a:gd name="T79" fmla="*/ 86 h 140"/>
              <a:gd name="T80" fmla="*/ 103 w 132"/>
              <a:gd name="T81" fmla="*/ 68 h 140"/>
              <a:gd name="T82" fmla="*/ 111 w 132"/>
              <a:gd name="T83" fmla="*/ 68 h 140"/>
              <a:gd name="T84" fmla="*/ 120 w 132"/>
              <a:gd name="T85" fmla="*/ 77 h 140"/>
              <a:gd name="T86" fmla="*/ 111 w 132"/>
              <a:gd name="T87" fmla="*/ 86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32" h="140">
                <a:moveTo>
                  <a:pt x="111" y="56"/>
                </a:moveTo>
                <a:cubicBezTo>
                  <a:pt x="103" y="56"/>
                  <a:pt x="103" y="56"/>
                  <a:pt x="103" y="56"/>
                </a:cubicBezTo>
                <a:cubicBezTo>
                  <a:pt x="103" y="37"/>
                  <a:pt x="103" y="37"/>
                  <a:pt x="103" y="37"/>
                </a:cubicBezTo>
                <a:cubicBezTo>
                  <a:pt x="103" y="16"/>
                  <a:pt x="86" y="0"/>
                  <a:pt x="66" y="0"/>
                </a:cubicBezTo>
                <a:cubicBezTo>
                  <a:pt x="46" y="0"/>
                  <a:pt x="29" y="16"/>
                  <a:pt x="29" y="37"/>
                </a:cubicBezTo>
                <a:cubicBezTo>
                  <a:pt x="29" y="55"/>
                  <a:pt x="29" y="55"/>
                  <a:pt x="29" y="55"/>
                </a:cubicBezTo>
                <a:cubicBezTo>
                  <a:pt x="21" y="55"/>
                  <a:pt x="21" y="55"/>
                  <a:pt x="21" y="55"/>
                </a:cubicBezTo>
                <a:cubicBezTo>
                  <a:pt x="9" y="55"/>
                  <a:pt x="0" y="65"/>
                  <a:pt x="0" y="76"/>
                </a:cubicBezTo>
                <a:cubicBezTo>
                  <a:pt x="0" y="88"/>
                  <a:pt x="9" y="97"/>
                  <a:pt x="21" y="97"/>
                </a:cubicBezTo>
                <a:cubicBezTo>
                  <a:pt x="41" y="97"/>
                  <a:pt x="41" y="97"/>
                  <a:pt x="41" y="9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37"/>
                  <a:pt x="41" y="37"/>
                  <a:pt x="41" y="37"/>
                </a:cubicBezTo>
                <a:cubicBezTo>
                  <a:pt x="41" y="23"/>
                  <a:pt x="52" y="12"/>
                  <a:pt x="66" y="12"/>
                </a:cubicBezTo>
                <a:cubicBezTo>
                  <a:pt x="80" y="12"/>
                  <a:pt x="91" y="23"/>
                  <a:pt x="91" y="37"/>
                </a:cubicBezTo>
                <a:cubicBezTo>
                  <a:pt x="91" y="56"/>
                  <a:pt x="91" y="56"/>
                  <a:pt x="91" y="56"/>
                </a:cubicBezTo>
                <a:cubicBezTo>
                  <a:pt x="91" y="59"/>
                  <a:pt x="91" y="59"/>
                  <a:pt x="91" y="59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98"/>
                  <a:pt x="91" y="98"/>
                  <a:pt x="91" y="98"/>
                </a:cubicBezTo>
                <a:cubicBezTo>
                  <a:pt x="91" y="109"/>
                  <a:pt x="91" y="109"/>
                  <a:pt x="91" y="109"/>
                </a:cubicBezTo>
                <a:cubicBezTo>
                  <a:pt x="91" y="114"/>
                  <a:pt x="86" y="119"/>
                  <a:pt x="81" y="119"/>
                </a:cubicBezTo>
                <a:cubicBezTo>
                  <a:pt x="79" y="119"/>
                  <a:pt x="79" y="119"/>
                  <a:pt x="79" y="119"/>
                </a:cubicBezTo>
                <a:cubicBezTo>
                  <a:pt x="77" y="114"/>
                  <a:pt x="72" y="110"/>
                  <a:pt x="66" y="110"/>
                </a:cubicBezTo>
                <a:cubicBezTo>
                  <a:pt x="58" y="110"/>
                  <a:pt x="51" y="117"/>
                  <a:pt x="51" y="125"/>
                </a:cubicBezTo>
                <a:cubicBezTo>
                  <a:pt x="51" y="133"/>
                  <a:pt x="58" y="140"/>
                  <a:pt x="66" y="140"/>
                </a:cubicBezTo>
                <a:cubicBezTo>
                  <a:pt x="72" y="140"/>
                  <a:pt x="77" y="136"/>
                  <a:pt x="79" y="131"/>
                </a:cubicBezTo>
                <a:cubicBezTo>
                  <a:pt x="81" y="131"/>
                  <a:pt x="81" y="131"/>
                  <a:pt x="81" y="131"/>
                </a:cubicBezTo>
                <a:cubicBezTo>
                  <a:pt x="93" y="131"/>
                  <a:pt x="103" y="121"/>
                  <a:pt x="103" y="109"/>
                </a:cubicBezTo>
                <a:cubicBezTo>
                  <a:pt x="103" y="98"/>
                  <a:pt x="103" y="98"/>
                  <a:pt x="103" y="98"/>
                </a:cubicBezTo>
                <a:cubicBezTo>
                  <a:pt x="111" y="98"/>
                  <a:pt x="111" y="98"/>
                  <a:pt x="111" y="98"/>
                </a:cubicBezTo>
                <a:cubicBezTo>
                  <a:pt x="123" y="98"/>
                  <a:pt x="132" y="89"/>
                  <a:pt x="132" y="77"/>
                </a:cubicBezTo>
                <a:cubicBezTo>
                  <a:pt x="132" y="66"/>
                  <a:pt x="123" y="56"/>
                  <a:pt x="111" y="56"/>
                </a:cubicBezTo>
                <a:close/>
                <a:moveTo>
                  <a:pt x="29" y="85"/>
                </a:moveTo>
                <a:cubicBezTo>
                  <a:pt x="21" y="85"/>
                  <a:pt x="21" y="85"/>
                  <a:pt x="21" y="85"/>
                </a:cubicBezTo>
                <a:cubicBezTo>
                  <a:pt x="16" y="85"/>
                  <a:pt x="12" y="81"/>
                  <a:pt x="12" y="76"/>
                </a:cubicBezTo>
                <a:cubicBezTo>
                  <a:pt x="12" y="71"/>
                  <a:pt x="16" y="67"/>
                  <a:pt x="21" y="67"/>
                </a:cubicBezTo>
                <a:cubicBezTo>
                  <a:pt x="29" y="67"/>
                  <a:pt x="29" y="67"/>
                  <a:pt x="29" y="67"/>
                </a:cubicBezTo>
                <a:lnTo>
                  <a:pt x="29" y="85"/>
                </a:lnTo>
                <a:close/>
                <a:moveTo>
                  <a:pt x="111" y="86"/>
                </a:moveTo>
                <a:cubicBezTo>
                  <a:pt x="103" y="86"/>
                  <a:pt x="103" y="86"/>
                  <a:pt x="103" y="86"/>
                </a:cubicBezTo>
                <a:cubicBezTo>
                  <a:pt x="103" y="68"/>
                  <a:pt x="103" y="68"/>
                  <a:pt x="103" y="68"/>
                </a:cubicBezTo>
                <a:cubicBezTo>
                  <a:pt x="111" y="68"/>
                  <a:pt x="111" y="68"/>
                  <a:pt x="111" y="68"/>
                </a:cubicBezTo>
                <a:cubicBezTo>
                  <a:pt x="116" y="68"/>
                  <a:pt x="120" y="72"/>
                  <a:pt x="120" y="77"/>
                </a:cubicBezTo>
                <a:cubicBezTo>
                  <a:pt x="120" y="82"/>
                  <a:pt x="116" y="86"/>
                  <a:pt x="111" y="8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928735" y="2192655"/>
            <a:ext cx="2540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TMP</a:t>
            </a:r>
            <a:endParaRPr lang="en-US" alt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alt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005330" y="501523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   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          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敌草快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34" name="TextBox 78"/>
          <p:cNvSpPr txBox="1"/>
          <p:nvPr/>
        </p:nvSpPr>
        <p:spPr>
          <a:xfrm>
            <a:off x="3258185" y="2101850"/>
            <a:ext cx="1727200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九州药业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5" name="TextBox 78"/>
          <p:cNvSpPr txBox="1"/>
          <p:nvPr/>
        </p:nvSpPr>
        <p:spPr>
          <a:xfrm>
            <a:off x="8744585" y="4756150"/>
            <a:ext cx="1727200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普洛康裕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851785" y="2534285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   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   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卡马西平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338185" y="515493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   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    D-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乙酯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5340560" y="5791018"/>
            <a:ext cx="2127497" cy="3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辉丰农化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951095" y="618363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   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   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溴苯腈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新宋体" panose="02010609030101010101" charset="-122"/>
              <a:ea typeface="新宋体" panose="02010609030101010101" charset="-122"/>
              <a:sym typeface="+mn-ea"/>
            </a:endParaRPr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5880199" y="4444758"/>
            <a:ext cx="1080492" cy="107825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3" name="加号 42"/>
          <p:cNvSpPr/>
          <p:nvPr/>
        </p:nvSpPr>
        <p:spPr>
          <a:xfrm>
            <a:off x="6178550" y="2101850"/>
            <a:ext cx="497840" cy="638810"/>
          </a:xfrm>
          <a:prstGeom prst="mathPl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Freeform 11"/>
          <p:cNvSpPr/>
          <p:nvPr/>
        </p:nvSpPr>
        <p:spPr bwMode="auto">
          <a:xfrm rot="5400000">
            <a:off x="6372712" y="4208727"/>
            <a:ext cx="95993" cy="191988"/>
          </a:xfrm>
          <a:custGeom>
            <a:avLst/>
            <a:gdLst>
              <a:gd name="T0" fmla="*/ 0 w 43"/>
              <a:gd name="T1" fmla="*/ 0 h 86"/>
              <a:gd name="T2" fmla="*/ 43 w 43"/>
              <a:gd name="T3" fmla="*/ 43 h 86"/>
              <a:gd name="T4" fmla="*/ 0 w 43"/>
              <a:gd name="T5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86">
                <a:moveTo>
                  <a:pt x="0" y="0"/>
                </a:moveTo>
                <a:lnTo>
                  <a:pt x="43" y="43"/>
                </a:lnTo>
                <a:lnTo>
                  <a:pt x="0" y="86"/>
                </a:lnTo>
              </a:path>
            </a:pathLst>
          </a:custGeom>
          <a:noFill/>
          <a:ln w="12700" cap="flat" cmpd="sng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5" name="减号 44"/>
          <p:cNvSpPr/>
          <p:nvPr/>
        </p:nvSpPr>
        <p:spPr>
          <a:xfrm>
            <a:off x="6132195" y="4756150"/>
            <a:ext cx="544195" cy="494030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乘号 45"/>
          <p:cNvSpPr/>
          <p:nvPr/>
        </p:nvSpPr>
        <p:spPr>
          <a:xfrm>
            <a:off x="4736465" y="3413125"/>
            <a:ext cx="627380" cy="774065"/>
          </a:xfrm>
          <a:prstGeom prst="mathMultiply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除号 46"/>
          <p:cNvSpPr/>
          <p:nvPr/>
        </p:nvSpPr>
        <p:spPr>
          <a:xfrm>
            <a:off x="7511415" y="3506470"/>
            <a:ext cx="575945" cy="586740"/>
          </a:xfrm>
          <a:prstGeom prst="mathDivid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Freeform 8"/>
          <p:cNvSpPr/>
          <p:nvPr/>
        </p:nvSpPr>
        <p:spPr bwMode="auto">
          <a:xfrm rot="5400000">
            <a:off x="8609540" y="3767115"/>
            <a:ext cx="799207" cy="1076027"/>
          </a:xfrm>
          <a:custGeom>
            <a:avLst/>
            <a:gdLst>
              <a:gd name="T0" fmla="*/ 0 w 358"/>
              <a:gd name="T1" fmla="*/ 482 h 482"/>
              <a:gd name="T2" fmla="*/ 0 w 358"/>
              <a:gd name="T3" fmla="*/ 0 h 482"/>
              <a:gd name="T4" fmla="*/ 358 w 358"/>
              <a:gd name="T5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8" h="482">
                <a:moveTo>
                  <a:pt x="0" y="482"/>
                </a:moveTo>
                <a:lnTo>
                  <a:pt x="0" y="0"/>
                </a:lnTo>
                <a:lnTo>
                  <a:pt x="358" y="0"/>
                </a:ln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50" name="直接箭头连接符 49"/>
          <p:cNvCxnSpPr/>
          <p:nvPr/>
        </p:nvCxnSpPr>
        <p:spPr>
          <a:xfrm flipH="1">
            <a:off x="4556760" y="2534285"/>
            <a:ext cx="1245235" cy="1206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8"/>
          <p:cNvSpPr/>
          <p:nvPr/>
        </p:nvSpPr>
        <p:spPr bwMode="auto">
          <a:xfrm rot="10800000">
            <a:off x="6324600" y="5523230"/>
            <a:ext cx="413385" cy="904875"/>
          </a:xfrm>
          <a:custGeom>
            <a:avLst/>
            <a:gdLst>
              <a:gd name="T0" fmla="*/ 0 w 358"/>
              <a:gd name="T1" fmla="*/ 482 h 482"/>
              <a:gd name="T2" fmla="*/ 0 w 358"/>
              <a:gd name="T3" fmla="*/ 0 h 482"/>
              <a:gd name="T4" fmla="*/ 358 w 358"/>
              <a:gd name="T5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8" h="482">
                <a:moveTo>
                  <a:pt x="0" y="482"/>
                </a:moveTo>
                <a:lnTo>
                  <a:pt x="0" y="0"/>
                </a:lnTo>
                <a:lnTo>
                  <a:pt x="358" y="0"/>
                </a:ln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5066665" y="2254885"/>
            <a:ext cx="3404235" cy="3159125"/>
            <a:chOff x="998722" y="2077464"/>
            <a:chExt cx="1800000" cy="1800000"/>
          </a:xfrm>
        </p:grpSpPr>
        <p:sp>
          <p:nvSpPr>
            <p:cNvPr id="40" name="椭圆 39"/>
            <p:cNvSpPr/>
            <p:nvPr/>
          </p:nvSpPr>
          <p:spPr>
            <a:xfrm>
              <a:off x="998722" y="2077464"/>
              <a:ext cx="1800000" cy="1800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弧形 40"/>
            <p:cNvSpPr/>
            <p:nvPr/>
          </p:nvSpPr>
          <p:spPr>
            <a:xfrm>
              <a:off x="998722" y="2077464"/>
              <a:ext cx="1800000" cy="1800000"/>
            </a:xfrm>
            <a:prstGeom prst="arc">
              <a:avLst>
                <a:gd name="adj1" fmla="val 16200000"/>
                <a:gd name="adj2" fmla="val 8851924"/>
              </a:avLst>
            </a:prstGeom>
            <a:ln w="127000" cap="rnd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4678680" y="2417445"/>
            <a:ext cx="4057650" cy="2826385"/>
            <a:chOff x="-187526" y="1862810"/>
            <a:chExt cx="3549288" cy="2090214"/>
          </a:xfrm>
        </p:grpSpPr>
        <p:sp>
          <p:nvSpPr>
            <p:cNvPr id="46" name="椭圆 45"/>
            <p:cNvSpPr/>
            <p:nvPr/>
          </p:nvSpPr>
          <p:spPr>
            <a:xfrm>
              <a:off x="276270" y="1862810"/>
              <a:ext cx="2728897" cy="2090214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矩形 46"/>
            <p:cNvSpPr/>
            <p:nvPr/>
          </p:nvSpPr>
          <p:spPr>
            <a:xfrm>
              <a:off x="-187526" y="2738905"/>
              <a:ext cx="3549288" cy="47711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zh-CN" altLang="en-US" sz="3600" dirty="0">
                  <a:solidFill>
                    <a:schemeClr val="bg1"/>
                  </a:solidFill>
                </a:rPr>
                <a:t>染料及中间体</a:t>
              </a:r>
              <a:endParaRPr lang="zh-CN" altLang="en-US" sz="36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文本框 27"/>
          <p:cNvSpPr txBox="1"/>
          <p:nvPr/>
        </p:nvSpPr>
        <p:spPr>
          <a:xfrm>
            <a:off x="2237740" y="4678045"/>
            <a:ext cx="1714500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昌邑灶户盐化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0" name="TextBox 8"/>
          <p:cNvSpPr txBox="1"/>
          <p:nvPr/>
        </p:nvSpPr>
        <p:spPr>
          <a:xfrm>
            <a:off x="1073785" y="889318"/>
            <a:ext cx="4377055" cy="4921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染料及中间体</a:t>
            </a:r>
            <a:endParaRPr lang="zh-CN" altLang="en-US" sz="32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37740" y="5076825"/>
            <a:ext cx="297116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2,4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二硝基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-6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溴苯胺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04720" y="5414010"/>
            <a:ext cx="297116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 2,4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二硝基氯化苯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文本框 27"/>
          <p:cNvSpPr txBox="1"/>
          <p:nvPr/>
        </p:nvSpPr>
        <p:spPr>
          <a:xfrm>
            <a:off x="9901555" y="2383790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浙江振港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文本框 27"/>
          <p:cNvSpPr txBox="1"/>
          <p:nvPr/>
        </p:nvSpPr>
        <p:spPr>
          <a:xfrm>
            <a:off x="2710180" y="2496185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浙江龙盛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文本框 27"/>
          <p:cNvSpPr txBox="1"/>
          <p:nvPr/>
        </p:nvSpPr>
        <p:spPr>
          <a:xfrm>
            <a:off x="9901555" y="4732020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江苏亚邦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02850" y="5126990"/>
            <a:ext cx="7962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溴氨酸</a:t>
            </a:r>
            <a:endParaRPr 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02850" y="2750820"/>
            <a:ext cx="7962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分散蓝</a:t>
            </a:r>
            <a:endParaRPr 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29560" y="2894965"/>
            <a:ext cx="13677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活性染料</a:t>
            </a:r>
            <a:endParaRPr 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flipH="1" flipV="1">
            <a:off x="3836670" y="2822575"/>
            <a:ext cx="1245870" cy="469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3909060" y="4551045"/>
            <a:ext cx="1266825" cy="360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8503285" y="2752090"/>
            <a:ext cx="1454150" cy="539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8488045" y="4427220"/>
            <a:ext cx="1325245" cy="485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5996029" y="2946220"/>
            <a:ext cx="1325880" cy="1257558"/>
            <a:chOff x="3805866" y="2348685"/>
            <a:chExt cx="1325880" cy="1257558"/>
          </a:xfrm>
        </p:grpSpPr>
        <p:sp>
          <p:nvSpPr>
            <p:cNvPr id="15" name="椭圆 14"/>
            <p:cNvSpPr/>
            <p:nvPr/>
          </p:nvSpPr>
          <p:spPr>
            <a:xfrm>
              <a:off x="3862790" y="2348685"/>
              <a:ext cx="1257558" cy="1257558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3805866" y="2816178"/>
              <a:ext cx="1325880" cy="36830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 sz="1800" dirty="0">
                  <a:solidFill>
                    <a:schemeClr val="bg1"/>
                  </a:solidFill>
                </a:rPr>
                <a:t>其它溴化物</a:t>
              </a:r>
              <a:endParaRPr lang="zh-CN" altLang="en-US" sz="1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Isosceles Triangle 5"/>
          <p:cNvSpPr/>
          <p:nvPr/>
        </p:nvSpPr>
        <p:spPr>
          <a:xfrm flipV="1">
            <a:off x="8770144" y="4685030"/>
            <a:ext cx="742950" cy="354989"/>
          </a:xfrm>
          <a:prstGeom prst="triangl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23" name="Isosceles Triangle 6"/>
          <p:cNvSpPr/>
          <p:nvPr/>
        </p:nvSpPr>
        <p:spPr>
          <a:xfrm flipV="1">
            <a:off x="3396456" y="4613275"/>
            <a:ext cx="742950" cy="354989"/>
          </a:xfrm>
          <a:prstGeom prst="triangl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25" name="TextBox 11"/>
          <p:cNvSpPr txBox="1"/>
          <p:nvPr/>
        </p:nvSpPr>
        <p:spPr>
          <a:xfrm>
            <a:off x="2721610" y="4377690"/>
            <a:ext cx="189611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天一化学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11"/>
          <p:cNvSpPr txBox="1"/>
          <p:nvPr/>
        </p:nvSpPr>
        <p:spPr>
          <a:xfrm>
            <a:off x="8769985" y="4336415"/>
            <a:ext cx="189484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优博化学</a:t>
            </a:r>
            <a:endParaRPr 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1113790" y="562293"/>
            <a:ext cx="4377055" cy="4921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altLang="en-US" sz="3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其它溴化物</a:t>
            </a:r>
            <a:endParaRPr lang="zh-CN" altLang="en-US" sz="32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2900680" y="4716780"/>
            <a:ext cx="1860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溴化钠、溴化钙、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溴化锌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017635" y="4645025"/>
            <a:ext cx="1779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溴化钠、溴化钙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1"/>
          <p:cNvSpPr txBox="1"/>
          <p:nvPr/>
        </p:nvSpPr>
        <p:spPr>
          <a:xfrm>
            <a:off x="8841740" y="2079625"/>
            <a:ext cx="189484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同成医药</a:t>
            </a:r>
            <a:endParaRPr 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11"/>
          <p:cNvSpPr txBox="1"/>
          <p:nvPr/>
        </p:nvSpPr>
        <p:spPr>
          <a:xfrm>
            <a:off x="2685415" y="2299970"/>
            <a:ext cx="189484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诺盟化工</a:t>
            </a:r>
            <a:endParaRPr 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5605780" y="986155"/>
            <a:ext cx="189484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海王化工</a:t>
            </a:r>
            <a:endParaRPr 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39715" y="1293495"/>
            <a:ext cx="26739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氢溴酸、溴化钠、溴化钙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5711825" y="5605780"/>
            <a:ext cx="189484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威泰化工</a:t>
            </a:r>
            <a:endParaRPr lang="zh-C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54350" y="2659380"/>
            <a:ext cx="2057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溴代烷烃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17635" y="2395855"/>
            <a:ext cx="26225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溴代烷烃、溴丁烷、溴丙烷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05780" y="6065520"/>
            <a:ext cx="25717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氢溴酸、溴化钠、溴丙烷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 flipH="1" flipV="1">
            <a:off x="6573520" y="1743710"/>
            <a:ext cx="144145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7493000" y="2607310"/>
            <a:ext cx="1456690" cy="473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7337425" y="3795395"/>
            <a:ext cx="1756410" cy="75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 flipV="1">
            <a:off x="4196715" y="2823210"/>
            <a:ext cx="1616710" cy="288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H="1">
            <a:off x="4413250" y="3811270"/>
            <a:ext cx="1416050" cy="739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H="1">
            <a:off x="6789420" y="4152900"/>
            <a:ext cx="3810" cy="1190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/>
        </p:nvGraphicFramePr>
        <p:xfrm>
          <a:off x="2645410" y="1437005"/>
          <a:ext cx="9664065" cy="5120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039495" y="1664970"/>
            <a:ext cx="668020" cy="1383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/>
              <a:t>阻</a:t>
            </a:r>
            <a:endParaRPr lang="zh-CN" altLang="en-US" sz="2800"/>
          </a:p>
          <a:p>
            <a:pPr algn="ctr"/>
            <a:r>
              <a:rPr lang="zh-CN" altLang="en-US" sz="2800"/>
              <a:t>燃</a:t>
            </a:r>
            <a:endParaRPr lang="zh-CN" altLang="en-US" sz="2800"/>
          </a:p>
          <a:p>
            <a:pPr algn="ctr"/>
            <a:r>
              <a:rPr lang="zh-CN" altLang="en-US" sz="2800"/>
              <a:t>剂</a:t>
            </a:r>
            <a:endParaRPr lang="zh-CN" altLang="en-US" sz="2800"/>
          </a:p>
        </p:txBody>
      </p:sp>
      <p:sp>
        <p:nvSpPr>
          <p:cNvPr id="16" name="燕尾形 15"/>
          <p:cNvSpPr/>
          <p:nvPr/>
        </p:nvSpPr>
        <p:spPr>
          <a:xfrm>
            <a:off x="593725" y="625475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889000" y="62547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1205865" y="625475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501140" y="64262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905000" y="553085"/>
            <a:ext cx="3454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chemeClr val="accent5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2.2 </a:t>
            </a:r>
            <a:r>
              <a:rPr lang="zh-CN" altLang="en-US" sz="2800" b="1">
                <a:solidFill>
                  <a:schemeClr val="accent5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溴的发展趋势</a:t>
            </a:r>
            <a:endParaRPr lang="zh-CN" altLang="en-US" sz="2800" b="1">
              <a:solidFill>
                <a:schemeClr val="accent5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/>
        </p:nvGraphicFramePr>
        <p:xfrm>
          <a:off x="2009775" y="1079500"/>
          <a:ext cx="7655560" cy="491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" name="左箭头 3"/>
          <p:cNvSpPr/>
          <p:nvPr/>
        </p:nvSpPr>
        <p:spPr>
          <a:xfrm>
            <a:off x="3044825" y="3472180"/>
            <a:ext cx="1224280" cy="431800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右箭头 4"/>
          <p:cNvSpPr/>
          <p:nvPr/>
        </p:nvSpPr>
        <p:spPr>
          <a:xfrm>
            <a:off x="7293610" y="2823845"/>
            <a:ext cx="1151890" cy="45148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190625" y="3211195"/>
            <a:ext cx="24447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+mn-ea"/>
              </a:rPr>
              <a:t>其他国家，</a:t>
            </a:r>
            <a:r>
              <a:rPr lang="en-US" altLang="zh-CN" sz="2800" b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+mn-ea"/>
              </a:rPr>
              <a:t>69%</a:t>
            </a:r>
            <a:endParaRPr lang="en-US" altLang="zh-CN" sz="2800" b="1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445500" y="2823845"/>
            <a:ext cx="24765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+mn-ea"/>
              </a:rPr>
              <a:t>中国，</a:t>
            </a:r>
            <a:r>
              <a:rPr lang="en-US" altLang="zh-CN" sz="2800" b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+mn-ea"/>
              </a:rPr>
              <a:t>31%</a:t>
            </a:r>
            <a:endParaRPr lang="en-US" altLang="zh-CN" sz="2800" b="1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909095" y="1157258"/>
          <a:ext cx="7334402" cy="4835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" name="左箭头 3"/>
          <p:cNvSpPr/>
          <p:nvPr/>
        </p:nvSpPr>
        <p:spPr>
          <a:xfrm>
            <a:off x="3693072" y="3616325"/>
            <a:ext cx="2204712" cy="50794"/>
          </a:xfrm>
          <a:prstGeom prst="leftArrow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"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640" y="1774819"/>
            <a:ext cx="2657962" cy="3230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latinLnBrk="0" hangingPunct="1">
              <a:lnSpc>
                <a:spcPct val="150000"/>
              </a:lnSpc>
            </a:pPr>
            <a:r>
              <a:rPr lang="zh-CN" altLang="en-US" sz="2400" b="1" dirty="0" err="1">
                <a:solidFill>
                  <a:schemeClr val="accent1"/>
                </a:solidFill>
              </a:rPr>
              <a:t>十溴二苯乙烷</a:t>
            </a:r>
            <a:endParaRPr lang="en-US" altLang="zh-CN" sz="2400" b="1" dirty="0" err="1">
              <a:solidFill>
                <a:schemeClr val="accent1"/>
              </a:solidFill>
            </a:endParaRPr>
          </a:p>
          <a:p>
            <a:pPr eaLnBrk="1" latinLnBrk="0" hangingPunct="1"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/>
                </a:solidFill>
              </a:rPr>
              <a:t>四溴双酚</a:t>
            </a:r>
            <a:r>
              <a:rPr lang="en-US" altLang="zh-CN" sz="2400" b="1" dirty="0">
                <a:solidFill>
                  <a:schemeClr val="accent1"/>
                </a:solidFill>
              </a:rPr>
              <a:t>A</a:t>
            </a:r>
            <a:endParaRPr lang="en-US" altLang="zh-CN" sz="2400" b="1" dirty="0">
              <a:solidFill>
                <a:schemeClr val="accent1"/>
              </a:solidFill>
            </a:endParaRPr>
          </a:p>
          <a:p>
            <a:pPr eaLnBrk="1" latinLnBrk="0" hangingPunct="1"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/>
                </a:solidFill>
              </a:rPr>
              <a:t>溴化聚苯乙烯</a:t>
            </a:r>
            <a:endParaRPr lang="zh-CN" altLang="en-US" sz="2400" b="1" dirty="0">
              <a:solidFill>
                <a:schemeClr val="accent1"/>
              </a:solidFill>
            </a:endParaRPr>
          </a:p>
          <a:p>
            <a:pPr eaLnBrk="1" latinLnBrk="0" hangingPunct="1"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/>
                </a:solidFill>
              </a:rPr>
              <a:t>溴化环氧树脂</a:t>
            </a:r>
            <a:endParaRPr lang="en-US" altLang="zh-CN" sz="2400" b="1" dirty="0">
              <a:solidFill>
                <a:schemeClr val="accent1"/>
              </a:solidFill>
            </a:endParaRPr>
          </a:p>
          <a:p>
            <a:pPr eaLnBrk="1" latinLnBrk="0" hangingPunct="1">
              <a:lnSpc>
                <a:spcPct val="150000"/>
              </a:lnSpc>
            </a:pPr>
            <a:endParaRPr lang="en-US" altLang="zh-CN" sz="2400" b="1" dirty="0">
              <a:solidFill>
                <a:schemeClr val="accent1"/>
              </a:solidFill>
            </a:endParaRPr>
          </a:p>
          <a:p>
            <a:endParaRPr lang="en-US" altLang="zh-CN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z="1335" dirty="0">
                <a:ea typeface="宋体" panose="02010600030101010101" pitchFamily="2" charset="-122"/>
              </a:rPr>
            </a:fld>
            <a:endParaRPr lang="zh-CN" altLang="en-US" sz="1335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6178" name="文本框 306177"/>
          <p:cNvSpPr txBox="1"/>
          <p:nvPr/>
        </p:nvSpPr>
        <p:spPr>
          <a:xfrm>
            <a:off x="969010" y="1189990"/>
            <a:ext cx="11005820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 eaLnBrk="1" latinLnBrk="0" hangingPunct="1">
              <a:lnSpc>
                <a:spcPct val="200000"/>
              </a:lnSpc>
              <a:spcBef>
                <a:spcPts val="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      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需溴的产品近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40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种，目前生产用溴量最大的品种主要有二溴醛、卡马西平、西米替丁、溴乙烷、氟哌酸等。</a:t>
            </a:r>
            <a:endParaRPr lang="zh-CN" altLang="en-US" sz="2000" dirty="0">
              <a:solidFill>
                <a:srgbClr val="000000"/>
              </a:solidFill>
              <a:latin typeface="新宋体" panose="02010609030101010101" charset="-122"/>
              <a:ea typeface="新宋体" panose="02010609030101010101" charset="-122"/>
            </a:endParaRPr>
          </a:p>
          <a:p>
            <a:pPr algn="just" eaLnBrk="1" latinLnBrk="0" hangingPunct="1">
              <a:lnSpc>
                <a:spcPct val="200000"/>
              </a:lnSpc>
              <a:spcBef>
                <a:spcPts val="0"/>
              </a:spcBef>
            </a:pP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      医药行业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宋体" panose="02010600030101010101" pitchFamily="2" charset="-122"/>
                <a:cs typeface="Times New Roman" panose="02020603050405020304" pitchFamily="18" charset="0"/>
              </a:rPr>
              <a:t>年需溴量为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宋体" panose="02010600030101010101" pitchFamily="2" charset="-122"/>
                <a:cs typeface="Times New Roman" panose="02020603050405020304" pitchFamily="18" charset="0"/>
              </a:rPr>
              <a:t>15000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宋体" panose="02010600030101010101" pitchFamily="2" charset="-122"/>
                <a:cs typeface="Times New Roman" panose="02020603050405020304" pitchFamily="18" charset="0"/>
              </a:rPr>
              <a:t>吨左右，随着我国医药行业技术的提高，市场逐渐扩大，耗溴的医药中间体将会有较大的发展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。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06179" name="文本框 306178"/>
          <p:cNvSpPr txBox="1"/>
          <p:nvPr/>
        </p:nvSpPr>
        <p:spPr>
          <a:xfrm>
            <a:off x="1802553" y="646359"/>
            <a:ext cx="4982492" cy="6108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375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医药及医药中间体</a:t>
            </a:r>
            <a:endParaRPr lang="zh-CN" altLang="en-US" sz="3375">
              <a:solidFill>
                <a:srgbClr val="0000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378460" y="768985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673735" y="76898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990600" y="768985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285875" y="78613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燕尾形 3"/>
          <p:cNvSpPr/>
          <p:nvPr/>
        </p:nvSpPr>
        <p:spPr>
          <a:xfrm>
            <a:off x="378460" y="4141470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燕尾形 4"/>
          <p:cNvSpPr/>
          <p:nvPr/>
        </p:nvSpPr>
        <p:spPr>
          <a:xfrm>
            <a:off x="673735" y="414147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燕尾形 5"/>
          <p:cNvSpPr/>
          <p:nvPr/>
        </p:nvSpPr>
        <p:spPr>
          <a:xfrm>
            <a:off x="990600" y="4141470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1285875" y="415861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7203" name="文本框 307202"/>
          <p:cNvSpPr txBox="1"/>
          <p:nvPr/>
        </p:nvSpPr>
        <p:spPr>
          <a:xfrm>
            <a:off x="1802765" y="4017010"/>
            <a:ext cx="4800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Tahoma" panose="020B0604030504040204" pitchFamily="34" charset="0"/>
                <a:ea typeface="隶书" panose="02010509060101010101" pitchFamily="49" charset="-122"/>
              </a:rPr>
              <a:t>农药及中间体</a:t>
            </a:r>
            <a:endParaRPr lang="zh-CN" altLang="en-US" sz="3200">
              <a:solidFill>
                <a:srgbClr val="0000FF"/>
              </a:solidFill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07202" name="文本框 307201"/>
          <p:cNvSpPr txBox="1"/>
          <p:nvPr/>
        </p:nvSpPr>
        <p:spPr>
          <a:xfrm>
            <a:off x="1090930" y="4618355"/>
            <a:ext cx="1075436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     主要品种有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敌草快、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溴甲烷、丙溴磷、溴氰菊酯、二溴磷、溴苯腈、苯扎溴胺、溴敌隆等10余种。溴年总用量在30000吨左右。2023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年全年不及预期，不到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2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万吨。</a:t>
            </a:r>
            <a:endParaRPr lang="zh-CN" altLang="en-US" sz="2000" dirty="0">
              <a:solidFill>
                <a:srgbClr val="000000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84039" y="4694455"/>
            <a:ext cx="2893219" cy="385072"/>
          </a:xfrm>
        </p:spPr>
        <p:txBody>
          <a:bodyPr/>
          <a:lstStyle/>
          <a:p>
            <a:pPr lvl="0"/>
            <a:fld id="{BB962C8B-B14F-4D97-AF65-F5344CB8AC3E}" type="datetime1">
              <a:rPr lang="zh-CN" altLang="en-US" sz="100" dirty="0">
                <a:ea typeface="宋体" panose="02010600030101010101" pitchFamily="2" charset="-122"/>
              </a:rPr>
            </a:fld>
            <a:endParaRPr lang="zh-CN" altLang="en-US" sz="1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2082" name="文本框 302081"/>
          <p:cNvSpPr txBox="1"/>
          <p:nvPr/>
        </p:nvSpPr>
        <p:spPr>
          <a:xfrm>
            <a:off x="1614170" y="4223385"/>
            <a:ext cx="992251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 eaLnBrk="1" latinLnBrk="0" hangingPunct="1">
              <a:lnSpc>
                <a:spcPct val="200000"/>
              </a:lnSpc>
            </a:pP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    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油田化学品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（溴化钠、溴化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钙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、溴化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锌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）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、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氢溴酸、制冷剂（溴化锂）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、溴化丁基橡胶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以及溴酸钠、溴酸钾等品种。年总耗溴量在35000吨左右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，其它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溴</a:t>
            </a:r>
            <a:r>
              <a:rPr lang="zh-CN" altLang="en-US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化物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的年增长率预计为5%。</a:t>
            </a:r>
            <a:endParaRPr lang="zh-CN" altLang="en-US" sz="2000">
              <a:solidFill>
                <a:schemeClr val="tx2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02083" name="文本框 302082"/>
          <p:cNvSpPr txBox="1"/>
          <p:nvPr/>
        </p:nvSpPr>
        <p:spPr>
          <a:xfrm>
            <a:off x="2494915" y="3660069"/>
            <a:ext cx="3134148" cy="6108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375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其它溴化物</a:t>
            </a:r>
            <a:endParaRPr lang="zh-CN" altLang="en-US" sz="3375">
              <a:solidFill>
                <a:srgbClr val="0000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1024255" y="3782695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1319530" y="378269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1636395" y="3782695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931670" y="379984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燕尾形 3"/>
          <p:cNvSpPr/>
          <p:nvPr/>
        </p:nvSpPr>
        <p:spPr>
          <a:xfrm>
            <a:off x="1079500" y="895985"/>
            <a:ext cx="295275" cy="330835"/>
          </a:xfrm>
          <a:prstGeom prst="chevron">
            <a:avLst>
              <a:gd name="adj" fmla="val 38064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燕尾形 4"/>
          <p:cNvSpPr/>
          <p:nvPr/>
        </p:nvSpPr>
        <p:spPr>
          <a:xfrm>
            <a:off x="1374775" y="89598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燕尾形 5"/>
          <p:cNvSpPr/>
          <p:nvPr/>
        </p:nvSpPr>
        <p:spPr>
          <a:xfrm>
            <a:off x="1691640" y="895985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1986915" y="91313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3107" name="文本框 303106"/>
          <p:cNvSpPr txBox="1"/>
          <p:nvPr/>
        </p:nvSpPr>
        <p:spPr>
          <a:xfrm>
            <a:off x="2494844" y="749467"/>
            <a:ext cx="4018139" cy="6108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375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染料</a:t>
            </a:r>
            <a:endParaRPr lang="zh-CN" altLang="en-US" sz="3375" b="1">
              <a:solidFill>
                <a:srgbClr val="0000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46530" y="1297940"/>
            <a:ext cx="981583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 eaLnBrk="1" latinLnBrk="0" hangingPunct="1">
              <a:lnSpc>
                <a:spcPct val="200000"/>
              </a:lnSpc>
            </a:pP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</a:rPr>
              <a:t>     耗溴品种有20个左右，其中耗溴量最大四个品种是：6-溴-2，4-二硝基苯胺、2，6-二溴对硝基苯胺、溴氨酸和3-甲基-4-溴苯甲醚。</a:t>
            </a:r>
            <a:r>
              <a:rPr lang="en-US" altLang="zh-CN" sz="2000" dirty="0">
                <a:solidFill>
                  <a:srgbClr val="00000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全年耗溴量在6000吨左右。</a:t>
            </a:r>
            <a:endParaRPr lang="zh-CN" altLang="en-US" sz="10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8071561" cy="4596949"/>
          </a:xfrm>
          <a:custGeom>
            <a:avLst/>
            <a:gdLst>
              <a:gd name="T0" fmla="*/ 2665 w 2665"/>
              <a:gd name="T1" fmla="*/ 0 h 1127"/>
              <a:gd name="T2" fmla="*/ 0 w 2665"/>
              <a:gd name="T3" fmla="*/ 0 h 1127"/>
              <a:gd name="T4" fmla="*/ 652 w 2665"/>
              <a:gd name="T5" fmla="*/ 1127 h 1127"/>
              <a:gd name="T6" fmla="*/ 2665 w 2665"/>
              <a:gd name="T7" fmla="*/ 0 h 1127"/>
              <a:gd name="connsiteX0" fmla="*/ 10000 w 10000"/>
              <a:gd name="connsiteY0" fmla="*/ 0 h 13164"/>
              <a:gd name="connsiteX1" fmla="*/ 0 w 10000"/>
              <a:gd name="connsiteY1" fmla="*/ 0 h 13164"/>
              <a:gd name="connsiteX2" fmla="*/ 16 w 10000"/>
              <a:gd name="connsiteY2" fmla="*/ 13164 h 13164"/>
              <a:gd name="connsiteX3" fmla="*/ 10000 w 10000"/>
              <a:gd name="connsiteY3" fmla="*/ 0 h 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3164">
                <a:moveTo>
                  <a:pt x="10000" y="0"/>
                </a:moveTo>
                <a:lnTo>
                  <a:pt x="0" y="0"/>
                </a:lnTo>
                <a:cubicBezTo>
                  <a:pt x="5" y="4388"/>
                  <a:pt x="11" y="8776"/>
                  <a:pt x="16" y="13164"/>
                </a:cubicBezTo>
                <a:lnTo>
                  <a:pt x="1000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0" name="任意多边形 9"/>
          <p:cNvSpPr/>
          <p:nvPr/>
        </p:nvSpPr>
        <p:spPr bwMode="auto">
          <a:xfrm>
            <a:off x="0" y="0"/>
            <a:ext cx="6303578" cy="7232650"/>
          </a:xfrm>
          <a:custGeom>
            <a:avLst/>
            <a:gdLst>
              <a:gd name="connsiteX0" fmla="*/ 0 w 6303578"/>
              <a:gd name="connsiteY0" fmla="*/ 5940123 h 7232650"/>
              <a:gd name="connsiteX1" fmla="*/ 707864 w 6303578"/>
              <a:gd name="connsiteY1" fmla="*/ 7232650 h 7232650"/>
              <a:gd name="connsiteX2" fmla="*/ 0 w 6303578"/>
              <a:gd name="connsiteY2" fmla="*/ 7232650 h 7232650"/>
              <a:gd name="connsiteX3" fmla="*/ 0 w 6303578"/>
              <a:gd name="connsiteY3" fmla="*/ 0 h 7232650"/>
              <a:gd name="connsiteX4" fmla="*/ 2087752 w 6303578"/>
              <a:gd name="connsiteY4" fmla="*/ 0 h 7232650"/>
              <a:gd name="connsiteX5" fmla="*/ 6303578 w 6303578"/>
              <a:gd name="connsiteY5" fmla="*/ 7232650 h 7232650"/>
              <a:gd name="connsiteX6" fmla="*/ 707865 w 6303578"/>
              <a:gd name="connsiteY6" fmla="*/ 7232650 h 7232650"/>
              <a:gd name="connsiteX7" fmla="*/ 0 w 6303578"/>
              <a:gd name="connsiteY7" fmla="*/ 5940123 h 723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03578" h="7232650">
                <a:moveTo>
                  <a:pt x="0" y="5940123"/>
                </a:moveTo>
                <a:lnTo>
                  <a:pt x="707864" y="7232650"/>
                </a:lnTo>
                <a:lnTo>
                  <a:pt x="0" y="7232650"/>
                </a:lnTo>
                <a:close/>
                <a:moveTo>
                  <a:pt x="0" y="0"/>
                </a:moveTo>
                <a:lnTo>
                  <a:pt x="2087752" y="0"/>
                </a:lnTo>
                <a:lnTo>
                  <a:pt x="6303578" y="7232650"/>
                </a:lnTo>
                <a:lnTo>
                  <a:pt x="707865" y="7232650"/>
                </a:lnTo>
                <a:lnTo>
                  <a:pt x="0" y="594012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8580" tIns="64290" rIns="128580" bIns="6429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11" name="MH_Number_1"/>
          <p:cNvSpPr/>
          <p:nvPr>
            <p:custDataLst>
              <p:tags r:id="rId1"/>
            </p:custDataLst>
          </p:nvPr>
        </p:nvSpPr>
        <p:spPr>
          <a:xfrm>
            <a:off x="6573391" y="2279489"/>
            <a:ext cx="379667" cy="37966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2" name="MH_Entry_1"/>
          <p:cNvSpPr/>
          <p:nvPr>
            <p:custDataLst>
              <p:tags r:id="rId2"/>
            </p:custDataLst>
          </p:nvPr>
        </p:nvSpPr>
        <p:spPr>
          <a:xfrm>
            <a:off x="7190740" y="2311718"/>
            <a:ext cx="2762885" cy="388620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r>
              <a:rPr lang="zh-CN" sz="253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我国溴资源现状</a:t>
            </a: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MH_Number_2"/>
          <p:cNvSpPr/>
          <p:nvPr>
            <p:custDataLst>
              <p:tags r:id="rId3"/>
            </p:custDataLst>
          </p:nvPr>
        </p:nvSpPr>
        <p:spPr>
          <a:xfrm>
            <a:off x="6573391" y="3172878"/>
            <a:ext cx="379667" cy="37966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4" name="MH_Entry_2"/>
          <p:cNvSpPr/>
          <p:nvPr>
            <p:custDataLst>
              <p:tags r:id="rId4"/>
            </p:custDataLst>
          </p:nvPr>
        </p:nvSpPr>
        <p:spPr>
          <a:xfrm>
            <a:off x="7190740" y="3205163"/>
            <a:ext cx="3621405" cy="388620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/>
            <a:r>
              <a:rPr lang="zh-CN" sz="253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溴的应用及发展趋势</a:t>
            </a:r>
            <a:endParaRPr lang="zh-CN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MH_Number_3"/>
          <p:cNvSpPr/>
          <p:nvPr>
            <p:custDataLst>
              <p:tags r:id="rId5"/>
            </p:custDataLst>
          </p:nvPr>
        </p:nvSpPr>
        <p:spPr>
          <a:xfrm>
            <a:off x="6573391" y="4066267"/>
            <a:ext cx="379667" cy="379667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6" name="MH_Entry_3"/>
          <p:cNvSpPr/>
          <p:nvPr>
            <p:custDataLst>
              <p:tags r:id="rId6"/>
            </p:custDataLst>
          </p:nvPr>
        </p:nvSpPr>
        <p:spPr>
          <a:xfrm>
            <a:off x="7190906" y="4098538"/>
            <a:ext cx="2251181" cy="388620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/>
            <a:r>
              <a:rPr lang="zh-CN" altLang="en-US" sz="253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溴资源保障</a:t>
            </a: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" name="MH_Number_4"/>
          <p:cNvSpPr/>
          <p:nvPr>
            <p:custDataLst>
              <p:tags r:id="rId7"/>
            </p:custDataLst>
          </p:nvPr>
        </p:nvSpPr>
        <p:spPr>
          <a:xfrm>
            <a:off x="6573391" y="4959655"/>
            <a:ext cx="379667" cy="379667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4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8" name="MH_Entry_4"/>
          <p:cNvSpPr/>
          <p:nvPr>
            <p:custDataLst>
              <p:tags r:id="rId8"/>
            </p:custDataLst>
          </p:nvPr>
        </p:nvSpPr>
        <p:spPr>
          <a:xfrm>
            <a:off x="7190906" y="4991926"/>
            <a:ext cx="2251181" cy="388620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/>
            <a:r>
              <a:rPr lang="zh-CN" altLang="en-US" sz="253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溴行业展望</a:t>
            </a: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MH_Others_1"/>
          <p:cNvSpPr txBox="1"/>
          <p:nvPr>
            <p:custDataLst>
              <p:tags r:id="rId9"/>
            </p:custDataLst>
          </p:nvPr>
        </p:nvSpPr>
        <p:spPr>
          <a:xfrm>
            <a:off x="1240497" y="2431950"/>
            <a:ext cx="2626654" cy="110799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7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目 录</a:t>
            </a:r>
            <a:endParaRPr lang="zh-CN" altLang="en-US" sz="7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MH_Others_2"/>
          <p:cNvSpPr txBox="1"/>
          <p:nvPr>
            <p:custDataLst>
              <p:tags r:id="rId10"/>
            </p:custDataLst>
          </p:nvPr>
        </p:nvSpPr>
        <p:spPr>
          <a:xfrm>
            <a:off x="1388815" y="3609695"/>
            <a:ext cx="2330017" cy="492443"/>
          </a:xfrm>
          <a:prstGeom prst="rect">
            <a:avLst/>
          </a:prstGeom>
          <a:noFill/>
        </p:spPr>
        <p:txBody>
          <a:bodyPr vert="horz"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CONTENTS</a:t>
            </a:r>
            <a:endParaRPr lang="zh-CN" altLang="en-US" sz="3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 flipH="1">
            <a:off x="2972991" y="1904285"/>
            <a:ext cx="9897455" cy="3424081"/>
          </a:xfrm>
          <a:prstGeom prst="homePlat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310510" y="3034626"/>
            <a:ext cx="1423472" cy="116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96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03</a:t>
            </a:r>
            <a:endParaRPr lang="zh-CN" altLang="en-US" sz="696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429376" y="3321646"/>
            <a:ext cx="3184408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溴资源保障</a:t>
            </a:r>
            <a:endParaRPr lang="zh-CN" altLang="en-US" sz="3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任意多边形 16"/>
          <p:cNvSpPr/>
          <p:nvPr/>
        </p:nvSpPr>
        <p:spPr>
          <a:xfrm>
            <a:off x="1" y="643336"/>
            <a:ext cx="2972991" cy="5945983"/>
          </a:xfrm>
          <a:custGeom>
            <a:avLst/>
            <a:gdLst>
              <a:gd name="connsiteX0" fmla="*/ 0 w 2972991"/>
              <a:gd name="connsiteY0" fmla="*/ 0 h 5945983"/>
              <a:gd name="connsiteX1" fmla="*/ 2972991 w 2972991"/>
              <a:gd name="connsiteY1" fmla="*/ 2972992 h 5945983"/>
              <a:gd name="connsiteX2" fmla="*/ 0 w 2972991"/>
              <a:gd name="connsiteY2" fmla="*/ 5945983 h 5945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2991" h="5945983">
                <a:moveTo>
                  <a:pt x="0" y="0"/>
                </a:moveTo>
                <a:lnTo>
                  <a:pt x="2972991" y="2972992"/>
                </a:lnTo>
                <a:lnTo>
                  <a:pt x="0" y="59459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91260" y="752475"/>
            <a:ext cx="1018921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latinLnBrk="0" hangingPunct="1">
              <a:lnSpc>
                <a:spcPct val="200000"/>
              </a:lnSpc>
            </a:pPr>
            <a:r>
              <a:rPr lang="en-US" altLang="zh-CN" dirty="0"/>
              <a:t>        </a:t>
            </a:r>
            <a:r>
              <a:rPr lang="en-US" altLang="zh-CN" sz="2400" dirty="0"/>
              <a:t> </a:t>
            </a:r>
            <a:r>
              <a:rPr lang="en-US" altLang="zh-CN" sz="2800" dirty="0"/>
              <a:t> 2023</a:t>
            </a:r>
            <a:r>
              <a:rPr lang="zh-CN" altLang="en-US" sz="2800" dirty="0"/>
              <a:t>年，我国溴素产能约</a:t>
            </a:r>
            <a:r>
              <a:rPr lang="en-US" altLang="zh-CN" sz="2800" dirty="0"/>
              <a:t>12.6</a:t>
            </a:r>
            <a:r>
              <a:rPr lang="zh-CN" altLang="en-US" sz="2800" dirty="0"/>
              <a:t>万吨。其中山东产量约</a:t>
            </a:r>
            <a:r>
              <a:rPr lang="en-US" altLang="zh-CN" sz="2800" dirty="0"/>
              <a:t>10</a:t>
            </a:r>
            <a:r>
              <a:rPr lang="zh-CN" altLang="en-US" sz="2800" dirty="0"/>
              <a:t>万吨，河北、天津、辽宁约</a:t>
            </a:r>
            <a:r>
              <a:rPr lang="en-US" altLang="zh-CN" sz="2800" dirty="0"/>
              <a:t>2.6</a:t>
            </a:r>
            <a:r>
              <a:rPr lang="zh-CN" altLang="en-US" sz="2800" dirty="0"/>
              <a:t>万吨。</a:t>
            </a:r>
            <a:endParaRPr lang="zh-CN" altLang="en-US" sz="2800" dirty="0"/>
          </a:p>
          <a:p>
            <a:pPr algn="just" eaLnBrk="1" latinLnBrk="0" hangingPunct="1">
              <a:lnSpc>
                <a:spcPct val="200000"/>
              </a:lnSpc>
            </a:pPr>
            <a:r>
              <a:rPr lang="zh-CN" altLang="en-US" sz="2800" dirty="0">
                <a:sym typeface="+mn-ea"/>
              </a:rPr>
              <a:t>目前，我国溴素年需求量约</a:t>
            </a:r>
            <a:r>
              <a:rPr lang="en-US" altLang="zh-CN" sz="2800" dirty="0">
                <a:sym typeface="+mn-ea"/>
              </a:rPr>
              <a:t>16</a:t>
            </a:r>
            <a:r>
              <a:rPr lang="zh-CN" altLang="en-US" sz="2800" dirty="0">
                <a:sym typeface="+mn-ea"/>
              </a:rPr>
              <a:t>万吨，</a:t>
            </a:r>
            <a:r>
              <a:rPr lang="en-US" altLang="zh-CN" sz="2800" dirty="0" err="1">
                <a:sym typeface="+mn-ea"/>
              </a:rPr>
              <a:t>国内的产量</a:t>
            </a:r>
            <a:r>
              <a:rPr lang="zh-CN" altLang="en-US" sz="2800" dirty="0">
                <a:sym typeface="+mn-ea"/>
              </a:rPr>
              <a:t>已不能</a:t>
            </a:r>
            <a:r>
              <a:rPr lang="en-US" altLang="zh-CN" sz="2800" dirty="0" err="1">
                <a:sym typeface="+mn-ea"/>
              </a:rPr>
              <a:t>满足国内需求</a:t>
            </a:r>
            <a:r>
              <a:rPr lang="en-US" altLang="zh-CN" sz="2800" dirty="0">
                <a:sym typeface="+mn-ea"/>
              </a:rPr>
              <a:t>，</a:t>
            </a:r>
            <a:r>
              <a:rPr lang="zh-CN" altLang="en-US" sz="2800" dirty="0">
                <a:sym typeface="+mn-ea"/>
              </a:rPr>
              <a:t>缺口约</a:t>
            </a:r>
            <a:r>
              <a:rPr lang="en-US" altLang="zh-CN" sz="2800" dirty="0">
                <a:sym typeface="+mn-ea"/>
              </a:rPr>
              <a:t>4</a:t>
            </a:r>
            <a:r>
              <a:rPr lang="zh-CN" altLang="en-US" sz="2800" dirty="0">
                <a:sym typeface="+mn-ea"/>
              </a:rPr>
              <a:t>万吨</a:t>
            </a:r>
            <a:r>
              <a:rPr lang="en-US" altLang="zh-CN" sz="2800" dirty="0">
                <a:sym typeface="+mn-ea"/>
              </a:rPr>
              <a:t>/</a:t>
            </a:r>
            <a:r>
              <a:rPr lang="zh-CN" altLang="en-US" sz="2800" dirty="0">
                <a:sym typeface="+mn-ea"/>
              </a:rPr>
              <a:t>年，需要</a:t>
            </a:r>
            <a:r>
              <a:rPr lang="en-US" altLang="zh-CN" sz="2800" dirty="0" err="1">
                <a:sym typeface="+mn-ea"/>
              </a:rPr>
              <a:t>依靠进口来</a:t>
            </a:r>
            <a:r>
              <a:rPr lang="zh-CN" altLang="en-US" sz="2800" dirty="0">
                <a:sym typeface="+mn-ea"/>
              </a:rPr>
              <a:t>满足需求</a:t>
            </a:r>
            <a:r>
              <a:rPr lang="en-US" altLang="zh-CN" sz="2800" dirty="0">
                <a:sym typeface="+mn-ea"/>
              </a:rPr>
              <a:t>。</a:t>
            </a:r>
            <a:endParaRPr lang="en-US" altLang="zh-CN" sz="2800" dirty="0">
              <a:sym typeface="+mn-ea"/>
            </a:endParaRPr>
          </a:p>
          <a:p>
            <a:pPr algn="just" eaLnBrk="1" latinLnBrk="0" hangingPunct="1">
              <a:lnSpc>
                <a:spcPct val="200000"/>
              </a:lnSpc>
            </a:pPr>
            <a:r>
              <a:rPr lang="zh-CN" altLang="en-US" sz="2800" dirty="0">
                <a:sym typeface="+mn-ea"/>
              </a:rPr>
              <a:t>下一步，随着越来越多的中国企业生产溴素和溴化物反哺国内，溴素短缺的状况得到一定程度改善。</a:t>
            </a:r>
            <a:endParaRPr lang="zh-CN" altLang="en-US" sz="2800" dirty="0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97635" y="4036695"/>
            <a:ext cx="1018921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eaLnBrk="1" latinLnBrk="0" hangingPunct="1">
              <a:lnSpc>
                <a:spcPct val="200000"/>
              </a:lnSpc>
              <a:buClrTx/>
              <a:buSzTx/>
              <a:buFontTx/>
            </a:pPr>
            <a:r>
              <a:rPr lang="en-US" altLang="zh-CN"/>
              <a:t>          </a:t>
            </a:r>
            <a:endParaRPr lang="en-US" altLang="zh-CN"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15385" y="2579291"/>
            <a:ext cx="2062662" cy="149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latinLnBrk="0" hangingPunct="1">
              <a:lnSpc>
                <a:spcPct val="200000"/>
              </a:lnSpc>
            </a:pPr>
            <a:r>
              <a:rPr lang="zh-CN" altLang="en-US" sz="1600" dirty="0">
                <a:solidFill>
                  <a:schemeClr val="bg2">
                    <a:lumMod val="25000"/>
                  </a:schemeClr>
                </a:solidFill>
              </a:rPr>
              <a:t>*进口量</a:t>
            </a:r>
            <a:r>
              <a:rPr lang="en-US" altLang="zh-CN" sz="1600" dirty="0">
                <a:solidFill>
                  <a:schemeClr val="bg2">
                    <a:lumMod val="25000"/>
                  </a:schemeClr>
                </a:solidFill>
              </a:rPr>
              <a:t>--</a:t>
            </a:r>
            <a:r>
              <a:rPr lang="zh-CN" altLang="en-US" sz="1600" dirty="0">
                <a:solidFill>
                  <a:schemeClr val="bg2">
                    <a:lumMod val="25000"/>
                  </a:schemeClr>
                </a:solidFill>
              </a:rPr>
              <a:t>全年进口量</a:t>
            </a:r>
            <a:endParaRPr lang="en-US" altLang="zh-CN" sz="1600" dirty="0">
              <a:solidFill>
                <a:schemeClr val="bg2">
                  <a:lumMod val="25000"/>
                </a:schemeClr>
              </a:solidFill>
            </a:endParaRPr>
          </a:p>
          <a:p>
            <a:pPr eaLnBrk="1" latinLnBrk="0" hangingPunct="1">
              <a:lnSpc>
                <a:spcPct val="200000"/>
              </a:lnSpc>
            </a:pPr>
            <a:r>
              <a:rPr lang="zh-CN" altLang="en-US" sz="1600" dirty="0">
                <a:solidFill>
                  <a:schemeClr val="bg2">
                    <a:lumMod val="25000"/>
                  </a:schemeClr>
                </a:solidFill>
              </a:rPr>
              <a:t>*价格</a:t>
            </a:r>
            <a:r>
              <a:rPr lang="en-US" altLang="zh-CN" sz="1600" dirty="0">
                <a:solidFill>
                  <a:schemeClr val="bg2">
                    <a:lumMod val="25000"/>
                  </a:schemeClr>
                </a:solidFill>
              </a:rPr>
              <a:t>--</a:t>
            </a:r>
            <a:r>
              <a:rPr lang="zh-CN" altLang="en-US" sz="1600" dirty="0">
                <a:solidFill>
                  <a:schemeClr val="bg2">
                    <a:lumMod val="25000"/>
                  </a:schemeClr>
                </a:solidFill>
              </a:rPr>
              <a:t>基于溴素到港完税价格</a:t>
            </a:r>
            <a:endParaRPr lang="zh-CN" altLang="en-US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71220" y="5704051"/>
            <a:ext cx="111163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latinLnBrk="0" hangingPunct="1">
              <a:lnSpc>
                <a:spcPct val="150000"/>
              </a:lnSpc>
              <a:buClrTx/>
              <a:buSzTx/>
              <a:buFontTx/>
            </a:pPr>
            <a:r>
              <a:rPr lang="en-US" altLang="zh-CN" dirty="0">
                <a:sym typeface="+mn-ea"/>
              </a:rPr>
              <a:t>        </a:t>
            </a:r>
            <a:r>
              <a:rPr lang="en-US" altLang="zh-CN" sz="2400" dirty="0">
                <a:sym typeface="+mn-ea"/>
              </a:rPr>
              <a:t> </a:t>
            </a:r>
            <a:r>
              <a:rPr lang="zh-CN" sz="2400" dirty="0">
                <a:sym typeface="+mn-ea"/>
              </a:rPr>
              <a:t>近几年溴素进口量比较稳定，</a:t>
            </a:r>
            <a:r>
              <a:rPr lang="zh-CN" altLang="en-US" sz="2400" dirty="0"/>
              <a:t>主要从以色列化工、美国雅保和德国朗盛、印度、日本东曹进口</a:t>
            </a:r>
            <a:r>
              <a:rPr lang="en-US" altLang="zh-CN" sz="2400" dirty="0"/>
              <a:t>。</a:t>
            </a:r>
            <a:r>
              <a:rPr lang="zh-CN" altLang="en-US" sz="2400" dirty="0"/>
              <a:t>另外，部分企业通过进口氢溴酸和溴化钠补充溴资源。</a:t>
            </a:r>
            <a:endParaRPr lang="zh-CN" altLang="en-US" sz="2400" dirty="0"/>
          </a:p>
        </p:txBody>
      </p:sp>
      <p:graphicFrame>
        <p:nvGraphicFramePr>
          <p:cNvPr id="7" name="图表 6"/>
          <p:cNvGraphicFramePr/>
          <p:nvPr/>
        </p:nvGraphicFramePr>
        <p:xfrm>
          <a:off x="1460500" y="402590"/>
          <a:ext cx="8729345" cy="5126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716332" y="4408413"/>
            <a:ext cx="8458200" cy="7588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1330" y="2707640"/>
            <a:ext cx="8458835" cy="7366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4650" y="3690620"/>
            <a:ext cx="1762125" cy="539115"/>
          </a:xfrm>
          <a:prstGeom prst="rect">
            <a:avLst/>
          </a:prstGeom>
        </p:spPr>
      </p:pic>
      <p:sp>
        <p:nvSpPr>
          <p:cNvPr id="302083" name="文本框 302082"/>
          <p:cNvSpPr txBox="1"/>
          <p:nvPr/>
        </p:nvSpPr>
        <p:spPr>
          <a:xfrm>
            <a:off x="2279650" y="861695"/>
            <a:ext cx="4079240" cy="610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375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溴资源保障措施</a:t>
            </a:r>
            <a:endParaRPr lang="zh-CN" altLang="en-US" sz="3375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808990" y="984250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1104265" y="98425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1421130" y="984250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716405" y="100139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153795" y="1938655"/>
            <a:ext cx="10551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根据溴资源短缺情况，发改委已将溴资源勘探开发列入鼓励类项目。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227"/>
          <p:cNvGrpSpPr/>
          <p:nvPr/>
        </p:nvGrpSpPr>
        <p:grpSpPr>
          <a:xfrm>
            <a:off x="1399557" y="2680221"/>
            <a:ext cx="9253188" cy="3427881"/>
            <a:chOff x="0" y="0"/>
            <a:chExt cx="20725991" cy="7678026"/>
          </a:xfrm>
        </p:grpSpPr>
        <p:sp>
          <p:nvSpPr>
            <p:cNvPr id="197" name="Shape 197"/>
            <p:cNvSpPr/>
            <p:nvPr/>
          </p:nvSpPr>
          <p:spPr>
            <a:xfrm>
              <a:off x="1819340" y="0"/>
              <a:ext cx="7134254" cy="2390468"/>
            </a:xfrm>
            <a:prstGeom prst="roundRect">
              <a:avLst>
                <a:gd name="adj" fmla="val 15000"/>
              </a:avLst>
            </a:prstGeom>
            <a:solidFill>
              <a:srgbClr val="777777">
                <a:alpha val="13587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60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0" y="0"/>
              <a:ext cx="2390468" cy="2390468"/>
            </a:xfrm>
            <a:prstGeom prst="roundRect">
              <a:avLst>
                <a:gd name="adj" fmla="val 15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60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99" name="Shape 199"/>
            <p:cNvSpPr/>
            <p:nvPr/>
          </p:nvSpPr>
          <p:spPr>
            <a:xfrm>
              <a:off x="718982" y="642009"/>
              <a:ext cx="940719" cy="11064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66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945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01</a:t>
              </a:r>
              <a:endParaRPr sz="294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00" name="Shape 200"/>
            <p:cNvSpPr/>
            <p:nvPr/>
          </p:nvSpPr>
          <p:spPr>
            <a:xfrm>
              <a:off x="1819340" y="2963457"/>
              <a:ext cx="7134254" cy="2390468"/>
            </a:xfrm>
            <a:prstGeom prst="roundRect">
              <a:avLst>
                <a:gd name="adj" fmla="val 15000"/>
              </a:avLst>
            </a:prstGeom>
            <a:solidFill>
              <a:srgbClr val="777777">
                <a:alpha val="13587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60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0" y="2963457"/>
              <a:ext cx="2390468" cy="2390468"/>
            </a:xfrm>
            <a:prstGeom prst="roundRect">
              <a:avLst>
                <a:gd name="adj" fmla="val 15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60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02" name="Shape 202"/>
            <p:cNvSpPr/>
            <p:nvPr/>
          </p:nvSpPr>
          <p:spPr>
            <a:xfrm>
              <a:off x="718982" y="3632724"/>
              <a:ext cx="940719" cy="11064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66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945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03</a:t>
              </a:r>
              <a:endParaRPr sz="294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05" name="Shape 205"/>
            <p:cNvSpPr/>
            <p:nvPr/>
          </p:nvSpPr>
          <p:spPr>
            <a:xfrm>
              <a:off x="718982" y="6568921"/>
              <a:ext cx="940719" cy="11064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66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945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05</a:t>
              </a:r>
              <a:endParaRPr sz="294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06" name="Shape 206"/>
            <p:cNvSpPr/>
            <p:nvPr/>
          </p:nvSpPr>
          <p:spPr>
            <a:xfrm>
              <a:off x="11645490" y="0"/>
              <a:ext cx="7134254" cy="2390468"/>
            </a:xfrm>
            <a:prstGeom prst="roundRect">
              <a:avLst>
                <a:gd name="adj" fmla="val 15000"/>
              </a:avLst>
            </a:prstGeom>
            <a:solidFill>
              <a:srgbClr val="777777">
                <a:alpha val="13587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60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07" name="Shape 207"/>
            <p:cNvSpPr/>
            <p:nvPr/>
          </p:nvSpPr>
          <p:spPr>
            <a:xfrm>
              <a:off x="18335522" y="0"/>
              <a:ext cx="2390469" cy="2390468"/>
            </a:xfrm>
            <a:prstGeom prst="roundRect">
              <a:avLst>
                <a:gd name="adj" fmla="val 15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60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08" name="Shape 208"/>
            <p:cNvSpPr/>
            <p:nvPr/>
          </p:nvSpPr>
          <p:spPr>
            <a:xfrm>
              <a:off x="19054504" y="642009"/>
              <a:ext cx="940719" cy="11064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66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945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02</a:t>
              </a:r>
              <a:endParaRPr sz="294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09" name="Shape 209"/>
            <p:cNvSpPr/>
            <p:nvPr/>
          </p:nvSpPr>
          <p:spPr>
            <a:xfrm>
              <a:off x="11652524" y="2963692"/>
              <a:ext cx="7134254" cy="2390469"/>
            </a:xfrm>
            <a:prstGeom prst="roundRect">
              <a:avLst>
                <a:gd name="adj" fmla="val 15000"/>
              </a:avLst>
            </a:prstGeom>
            <a:solidFill>
              <a:srgbClr val="777777">
                <a:alpha val="13587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60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10" name="Shape 210"/>
            <p:cNvSpPr/>
            <p:nvPr/>
          </p:nvSpPr>
          <p:spPr>
            <a:xfrm>
              <a:off x="18335522" y="2963457"/>
              <a:ext cx="2390469" cy="2390468"/>
            </a:xfrm>
            <a:prstGeom prst="roundRect">
              <a:avLst>
                <a:gd name="adj" fmla="val 15000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605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11" name="Shape 211"/>
            <p:cNvSpPr/>
            <p:nvPr/>
          </p:nvSpPr>
          <p:spPr>
            <a:xfrm>
              <a:off x="19054504" y="3605465"/>
              <a:ext cx="940719" cy="11064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66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945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04</a:t>
              </a:r>
              <a:endParaRPr sz="294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14" name="Shape 214"/>
            <p:cNvSpPr/>
            <p:nvPr/>
          </p:nvSpPr>
          <p:spPr>
            <a:xfrm>
              <a:off x="19054504" y="6571570"/>
              <a:ext cx="940719" cy="11064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6600">
                  <a:solidFill>
                    <a:srgbClr val="F9FA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sz="2945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06</a:t>
              </a:r>
              <a:endParaRPr sz="294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3288406" y="910529"/>
              <a:ext cx="4751981" cy="8272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algn="l">
                <a:defRPr sz="3000">
                  <a:solidFill>
                    <a:srgbClr val="4A5E6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sz="2000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溴资源勘探开发</a:t>
              </a:r>
              <a:endParaRPr lang="zh-CN" sz="20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3052301" y="3548357"/>
              <a:ext cx="5901293" cy="142500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algn="l">
                <a:defRPr sz="3000">
                  <a:solidFill>
                    <a:srgbClr val="CD321B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sz="1800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加大海水淡化</a:t>
              </a:r>
              <a:r>
                <a:rPr lang="zh-CN" altLang="en-US" sz="1800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后</a:t>
              </a:r>
              <a:r>
                <a:rPr lang="zh-CN" sz="1800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浓海水</a:t>
              </a:r>
              <a:r>
                <a:rPr lang="zh-CN" altLang="en-US" sz="1800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综合</a:t>
              </a:r>
              <a:r>
                <a:rPr lang="zh-CN" sz="1800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利用</a:t>
              </a:r>
              <a:endParaRPr lang="zh-CN" sz="1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3131951" y="4218319"/>
              <a:ext cx="5392019" cy="5438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algn="l">
                <a:defRPr sz="24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 algn="just" eaLnBrk="1" latinLnBrk="0" hangingPunct="1">
                <a:lnSpc>
                  <a:spcPct val="150000"/>
                </a:lnSpc>
                <a:buClrTx/>
                <a:buSzTx/>
                <a:buFontTx/>
                <a:defRPr sz="1800">
                  <a:solidFill>
                    <a:srgbClr val="000000"/>
                  </a:solidFill>
                </a:defRPr>
              </a:pPr>
              <a:endParaRPr lang="zh-CN" altLang="en-US" sz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12343084" y="856869"/>
              <a:ext cx="5739066" cy="7560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algn="r">
                <a:defRPr sz="3000">
                  <a:solidFill>
                    <a:srgbClr val="809D2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sz="2000" dirty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现有资源保护性开发</a:t>
              </a:r>
              <a:endParaRPr lang="zh-CN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23" name="Shape 223"/>
            <p:cNvSpPr/>
            <p:nvPr/>
          </p:nvSpPr>
          <p:spPr>
            <a:xfrm>
              <a:off x="13873792" y="3339417"/>
              <a:ext cx="3374205" cy="5774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algn="r">
                <a:defRPr sz="3000">
                  <a:solidFill>
                    <a:srgbClr val="694E7F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endPara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" name="Shape 217"/>
          <p:cNvSpPr/>
          <p:nvPr/>
        </p:nvSpPr>
        <p:spPr>
          <a:xfrm>
            <a:off x="6966585" y="4264397"/>
            <a:ext cx="2562225" cy="6362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spAutoFit/>
          </a:bodyPr>
          <a:lstStyle>
            <a:lvl1pPr algn="l">
              <a:defRPr sz="3000">
                <a:solidFill>
                  <a:srgbClr val="CD321B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lvl="0" algn="l">
              <a:lnSpc>
                <a:spcPct val="120000"/>
              </a:lnSpc>
              <a:buClrTx/>
              <a:buSzTx/>
              <a:buFontTx/>
              <a:defRPr sz="1800">
                <a:solidFill>
                  <a:srgbClr val="000000"/>
                </a:solidFill>
              </a:defRPr>
            </a:pPr>
            <a:r>
              <a:rPr lang="zh-CN" sz="1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鼓励</a:t>
            </a:r>
            <a:r>
              <a:rPr lang="zh-CN" altLang="en-US" sz="1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企业</a:t>
            </a:r>
            <a:r>
              <a:rPr lang="en-US" altLang="zh-CN" sz="1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“</a:t>
            </a:r>
            <a:r>
              <a:rPr lang="zh-CN" altLang="en-US" sz="1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走出去</a:t>
            </a:r>
            <a:r>
              <a:rPr lang="en-US" altLang="zh-CN" sz="1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”</a:t>
            </a:r>
            <a:r>
              <a:rPr lang="zh-CN" sz="1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，开发海外溴资源</a:t>
            </a:r>
            <a:endParaRPr lang="zh-CN" sz="18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02083" name="文本框 302082"/>
          <p:cNvSpPr txBox="1"/>
          <p:nvPr/>
        </p:nvSpPr>
        <p:spPr>
          <a:xfrm>
            <a:off x="2279650" y="629191"/>
            <a:ext cx="4079240" cy="610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375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溴资源保障措施</a:t>
            </a:r>
            <a:endParaRPr lang="zh-CN" altLang="en-US" sz="3375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808990" y="747698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1104265" y="747698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1421130" y="747698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716405" y="764843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496060" y="1787798"/>
            <a:ext cx="48628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FF00"/>
              </a:buClr>
              <a:buFont typeface="Wingdings" panose="05000000000000000000" charset="0"/>
              <a:buChar char="l"/>
            </a:pPr>
            <a:r>
              <a:rPr lang="zh-CN" altLang="en-US" sz="2400" dirty="0"/>
              <a:t>溴资源保障具体措施：</a:t>
            </a:r>
            <a:endParaRPr lang="zh-CN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20863" y="1024037"/>
            <a:ext cx="3257623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、</a:t>
            </a:r>
            <a:r>
              <a:rPr 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溴资源勘探开发</a:t>
            </a:r>
            <a:endParaRPr lang="zh-CN" altLang="en-US" sz="2800" dirty="0"/>
          </a:p>
        </p:txBody>
      </p:sp>
      <p:sp>
        <p:nvSpPr>
          <p:cNvPr id="216" name="Shape 216"/>
          <p:cNvSpPr/>
          <p:nvPr/>
        </p:nvSpPr>
        <p:spPr>
          <a:xfrm>
            <a:off x="1100783" y="1749510"/>
            <a:ext cx="10801200" cy="193865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spAutoFit/>
          </a:bodyPr>
          <a:lstStyle>
            <a:lvl1pPr algn="l">
              <a:defRPr sz="24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lvl="0" algn="just" eaLnBrk="1" latinLnBrk="0" hangingPunct="1">
              <a:lnSpc>
                <a:spcPct val="150000"/>
              </a:lnSpc>
              <a:defRPr sz="1800">
                <a:solidFill>
                  <a:srgbClr val="000000"/>
                </a:solidFill>
              </a:defRPr>
            </a:pPr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  <a:sym typeface="Arial" panose="020B0604020202020204" pitchFamily="34" charset="0"/>
              </a:rPr>
              <a:t>    依托中国科学院、中国地质科学院、高等院校等科研机构</a:t>
            </a:r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  <a:sym typeface="Arial" panose="020B0604020202020204" pitchFamily="34" charset="0"/>
              </a:rPr>
              <a:t>,</a:t>
            </a:r>
            <a:r>
              <a:rPr lang="zh-CN" altLang="en-US" sz="2800" dirty="0">
                <a:latin typeface="+mn-ea"/>
                <a:ea typeface="+mn-ea"/>
              </a:rPr>
              <a:t> 紧密合作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  <a:sym typeface="Arial" panose="020B0604020202020204" pitchFamily="34" charset="0"/>
              </a:rPr>
              <a:t>，建立战略合作伙伴关系，创建</a:t>
            </a:r>
            <a:r>
              <a:rPr lang="zh-CN" altLang="en-US" sz="2800" dirty="0">
                <a:latin typeface="+mn-ea"/>
                <a:ea typeface="+mn-ea"/>
              </a:rPr>
              <a:t>溴资源勘探平台，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  <a:sym typeface="Arial" panose="020B0604020202020204" pitchFamily="34" charset="0"/>
              </a:rPr>
              <a:t>加大勘探开发力度，寻找可开发利用的溴资源。</a:t>
            </a:r>
            <a:endParaRPr lang="zh-CN" altLang="en-US" sz="2800" dirty="0">
              <a:solidFill>
                <a:schemeClr val="tx1"/>
              </a:solidFill>
              <a:latin typeface="+mn-ea"/>
              <a:ea typeface="+mn-ea"/>
              <a:sym typeface="Arial" panose="020B0604020202020204" pitchFamily="34" charset="0"/>
            </a:endParaRPr>
          </a:p>
        </p:txBody>
      </p:sp>
      <p:sp>
        <p:nvSpPr>
          <p:cNvPr id="5" name="文本框 2"/>
          <p:cNvSpPr txBox="1"/>
          <p:nvPr/>
        </p:nvSpPr>
        <p:spPr>
          <a:xfrm>
            <a:off x="1172791" y="4532135"/>
            <a:ext cx="10513168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defRPr sz="1800">
                <a:solidFill>
                  <a:srgbClr val="000000"/>
                </a:solidFill>
              </a:defRPr>
            </a:pPr>
            <a:r>
              <a:rPr lang="zh-CN" altLang="en-US" sz="2800" dirty="0"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   对现有卤水资源进行科学有序开发和高效综合利用，提高产品附加值，拓展下游产品产业链</a:t>
            </a:r>
            <a:r>
              <a:rPr lang="zh-CN" altLang="en-US" sz="2800" dirty="0">
                <a:latin typeface="+mn-ea"/>
                <a:ea typeface="+mn-ea"/>
                <a:cs typeface="STIXGeneral-Bold"/>
                <a:sym typeface="STIXGeneral-Bold"/>
              </a:rPr>
              <a:t>，</a:t>
            </a:r>
            <a:r>
              <a:rPr lang="zh-CN" altLang="en-US" sz="2800" dirty="0"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保障盐溴产业可持续发展。</a:t>
            </a:r>
            <a:endParaRPr lang="zh-CN" altLang="en-US" sz="2800" dirty="0">
              <a:latin typeface="+mn-ea"/>
              <a:ea typeface="+mn-ea"/>
              <a:cs typeface="STIXGeneral-Bold"/>
              <a:sym typeface="STIXGeneral-Bold"/>
            </a:endParaRPr>
          </a:p>
        </p:txBody>
      </p:sp>
      <p:sp>
        <p:nvSpPr>
          <p:cNvPr id="6" name="文本框 1"/>
          <p:cNvSpPr txBox="1"/>
          <p:nvPr/>
        </p:nvSpPr>
        <p:spPr>
          <a:xfrm>
            <a:off x="1820863" y="3904357"/>
            <a:ext cx="3975768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现有资源保护性开发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88815" y="1096045"/>
            <a:ext cx="577113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加大海水淡化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后</a:t>
            </a:r>
            <a:r>
              <a:rPr lang="zh-CN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浓海水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综合</a:t>
            </a:r>
            <a:r>
              <a:rPr lang="zh-CN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利用</a:t>
            </a:r>
            <a:endParaRPr lang="zh-CN" altLang="zh-CN" sz="28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72791" y="1804506"/>
            <a:ext cx="10225136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 sz="1800">
                <a:solidFill>
                  <a:srgbClr val="000000"/>
                </a:solidFill>
              </a:defRPr>
            </a:pP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   随着海水淡化企业不断增加，规模逐渐扩大，为浓海水提溴提供了有利条件。加强与海水淡化企业合作，有效推进海水淡化后浓海水综合利用，形成浓海水及盐溴化工联产的发展模式。</a:t>
            </a:r>
            <a:endParaRPr lang="en-US" altLang="zh-CN" sz="2800" dirty="0">
              <a:solidFill>
                <a:srgbClr val="000000"/>
              </a:solidFill>
              <a:latin typeface="+mn-ea"/>
              <a:ea typeface="+mn-ea"/>
              <a:cs typeface="STIXGeneral-Bold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 sz="1800">
                <a:solidFill>
                  <a:srgbClr val="000000"/>
                </a:solidFill>
              </a:defRPr>
            </a:pP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   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目前，汉沽盐场以海水淡化后浓海水为原料，提取溴素，提高海水资源利用率，降低淡化水的生产成本。</a:t>
            </a:r>
            <a:endParaRPr lang="zh-CN" altLang="en-US" sz="2800" dirty="0">
              <a:solidFill>
                <a:srgbClr val="000000"/>
              </a:solidFill>
              <a:latin typeface="+mn-ea"/>
              <a:ea typeface="+mn-ea"/>
              <a:cs typeface="STIXGeneral-Bold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17"/>
          <p:cNvSpPr/>
          <p:nvPr/>
        </p:nvSpPr>
        <p:spPr>
          <a:xfrm>
            <a:off x="1029122" y="725020"/>
            <a:ext cx="6912421" cy="51706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spAutoFit/>
          </a:bodyPr>
          <a:lstStyle>
            <a:lvl1pPr algn="l">
              <a:defRPr sz="3000">
                <a:solidFill>
                  <a:srgbClr val="CD321B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lvl="0">
              <a:lnSpc>
                <a:spcPct val="120000"/>
              </a:lnSpc>
              <a:buClrTx/>
              <a:buSzTx/>
              <a:buFontTx/>
              <a:defRPr sz="1800">
                <a:solidFill>
                  <a:srgbClr val="000000"/>
                </a:solidFill>
              </a:defRPr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4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、</a:t>
            </a:r>
            <a:r>
              <a:rPr 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鼓励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“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走出去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”</a:t>
            </a:r>
            <a:r>
              <a:rPr lang="zh-CN" sz="28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，开发海外溴资源</a:t>
            </a:r>
            <a:endParaRPr lang="zh-CN" sz="28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19150" y="1673225"/>
            <a:ext cx="11233150" cy="526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 sz="1800">
                <a:solidFill>
                  <a:srgbClr val="000000"/>
                </a:solidFill>
              </a:defRPr>
            </a:pP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    为改变国内溴资源短缺的现状，积极参与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“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一带一路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”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建设，实施“走出去”战略，寻找海外溴资源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探索新的发展方式。</a:t>
            </a:r>
            <a:endParaRPr lang="en-US" altLang="zh-CN" sz="2800" dirty="0">
              <a:solidFill>
                <a:srgbClr val="000000"/>
              </a:solidFill>
              <a:latin typeface="+mn-ea"/>
              <a:ea typeface="+mn-ea"/>
              <a:cs typeface="STIXGeneral-Bold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 sz="1800">
                <a:solidFill>
                  <a:srgbClr val="000000"/>
                </a:solidFill>
              </a:defRPr>
            </a:pP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    海王化工“走出去”</a:t>
            </a:r>
            <a:r>
              <a:rPr lang="en-US" altLang="zh-CN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10</a:t>
            </a:r>
            <a:r>
              <a:rPr lang="zh-CN" altLang="en-US" sz="2800" dirty="0">
                <a:solidFill>
                  <a:srgbClr val="000000"/>
                </a:solidFill>
                <a:latin typeface="+mn-ea"/>
                <a:ea typeface="+mn-ea"/>
                <a:cs typeface="STIXGeneral-Bold"/>
                <a:sym typeface="Arial" panose="020B0604020202020204" pitchFamily="34" charset="0"/>
              </a:rPr>
              <a:t>年，探索实施了老挝和吉布提项目。目前，老挝形成了钾盐勘探、开发、尾液治理、溴素生产的独特发展模式；吉布提形成了以盐湖卤水为资源，工业盐、氯化钾和溴素资源综合利用的发展模式。现在，也有越来越多的企业走出去，例如，老挝的亚钾国际、埃塞俄比亚塔纳姆等企业，利用各种方式，生产溴素和溴化物。</a:t>
            </a:r>
            <a:endParaRPr lang="zh-CN" altLang="en-US" sz="2800" dirty="0">
              <a:solidFill>
                <a:srgbClr val="000000"/>
              </a:solidFill>
              <a:latin typeface="+mn-ea"/>
              <a:ea typeface="+mn-ea"/>
              <a:cs typeface="STIXGeneral-Bold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 sz="1800">
                <a:solidFill>
                  <a:srgbClr val="000000"/>
                </a:solidFill>
              </a:defRPr>
            </a:pPr>
            <a:endParaRPr lang="zh-CN" altLang="en-US" sz="2800" dirty="0">
              <a:solidFill>
                <a:srgbClr val="000000"/>
              </a:solidFill>
              <a:latin typeface="+mn-ea"/>
              <a:ea typeface="+mn-ea"/>
              <a:cs typeface="STIXGeneral-Bold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 flipH="1">
            <a:off x="2972991" y="1904285"/>
            <a:ext cx="9897455" cy="3424081"/>
          </a:xfrm>
          <a:prstGeom prst="homePlat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310510" y="3034626"/>
            <a:ext cx="1423472" cy="116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96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04</a:t>
            </a:r>
            <a:endParaRPr lang="zh-CN" altLang="en-US" sz="696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429376" y="3321646"/>
            <a:ext cx="3184408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溴行业展望</a:t>
            </a:r>
            <a:endParaRPr lang="zh-CN" altLang="en-US" sz="3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任意多边形 16"/>
          <p:cNvSpPr/>
          <p:nvPr/>
        </p:nvSpPr>
        <p:spPr>
          <a:xfrm>
            <a:off x="1" y="643336"/>
            <a:ext cx="2972991" cy="5945983"/>
          </a:xfrm>
          <a:custGeom>
            <a:avLst/>
            <a:gdLst>
              <a:gd name="connsiteX0" fmla="*/ 0 w 2972991"/>
              <a:gd name="connsiteY0" fmla="*/ 0 h 5945983"/>
              <a:gd name="connsiteX1" fmla="*/ 2972991 w 2972991"/>
              <a:gd name="connsiteY1" fmla="*/ 2972992 h 5945983"/>
              <a:gd name="connsiteX2" fmla="*/ 0 w 2972991"/>
              <a:gd name="connsiteY2" fmla="*/ 5945983 h 5945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2991" h="5945983">
                <a:moveTo>
                  <a:pt x="0" y="0"/>
                </a:moveTo>
                <a:lnTo>
                  <a:pt x="2972991" y="2972992"/>
                </a:lnTo>
                <a:lnTo>
                  <a:pt x="0" y="59459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84759" y="958408"/>
            <a:ext cx="11341157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FFC000"/>
              </a:buClr>
            </a:pPr>
            <a:r>
              <a:rPr lang="en-US" altLang="zh-CN" sz="2400" dirty="0">
                <a:latin typeface="宋体" panose="02010600030101010101" pitchFamily="2" charset="-122"/>
                <a:sym typeface="Arial" panose="020B0604020202020204" pitchFamily="34" charset="0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  <a:sym typeface="Arial" panose="020B0604020202020204" pitchFamily="34" charset="0"/>
              </a:rPr>
              <a:t>、溴行业集中度越来越高，最终形成各具特色的大企业集团。</a:t>
            </a:r>
            <a:endParaRPr lang="zh-CN" altLang="en-US" sz="2400" dirty="0">
              <a:latin typeface="宋体" panose="02010600030101010101" pitchFamily="2" charset="-122"/>
              <a:sym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Clr>
                <a:srgbClr val="FFC000"/>
              </a:buClr>
            </a:pPr>
            <a:r>
              <a:rPr lang="en-US" altLang="zh-CN" sz="2400" dirty="0">
                <a:latin typeface="宋体" panose="02010600030101010101" pitchFamily="2" charset="-122"/>
                <a:sym typeface="Arial" panose="020B0604020202020204" pitchFamily="34" charset="0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  <a:sym typeface="Arial" panose="020B0604020202020204" pitchFamily="34" charset="0"/>
              </a:rPr>
              <a:t>、国际化水平越来越高，整合全球资源和市场，“闭门发展”的时代一去不复返，必须实施全球化战略。</a:t>
            </a:r>
            <a:endParaRPr lang="en-US" altLang="zh-CN" sz="2400" dirty="0">
              <a:latin typeface="宋体" panose="02010600030101010101" pitchFamily="2" charset="-122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Clr>
                <a:srgbClr val="FFC000"/>
              </a:buClr>
            </a:pPr>
            <a:r>
              <a:rPr lang="en-US" altLang="zh-CN" sz="2400" dirty="0">
                <a:latin typeface="宋体" panose="02010600030101010101" pitchFamily="2" charset="-122"/>
                <a:sym typeface="Arial" panose="020B0604020202020204" pitchFamily="34" charset="0"/>
              </a:rPr>
              <a:t>3</a:t>
            </a:r>
            <a:r>
              <a:rPr lang="zh-CN" altLang="en-US" sz="2400" dirty="0">
                <a:latin typeface="宋体" panose="02010600030101010101" pitchFamily="2" charset="-122"/>
                <a:sym typeface="Arial" panose="020B0604020202020204" pitchFamily="34" charset="0"/>
              </a:rPr>
              <a:t>、行业安全环保水平越来越高，产品更新换代越来越快，产品种类越来越多，产品复杂性越来越强。</a:t>
            </a:r>
            <a:endParaRPr lang="zh-CN" altLang="en-US" sz="2400" dirty="0">
              <a:latin typeface="宋体" panose="02010600030101010101" pitchFamily="2" charset="-122"/>
              <a:sym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Clr>
                <a:srgbClr val="FFC000"/>
              </a:buClr>
            </a:pPr>
            <a:r>
              <a:rPr lang="en-US" altLang="zh-CN" sz="2400" dirty="0">
                <a:latin typeface="宋体" panose="02010600030101010101" pitchFamily="2" charset="-122"/>
                <a:sym typeface="Arial" panose="020B0604020202020204" pitchFamily="34" charset="0"/>
              </a:rPr>
              <a:t>4</a:t>
            </a:r>
            <a:r>
              <a:rPr lang="zh-CN" altLang="en-US" sz="2400" dirty="0">
                <a:latin typeface="宋体" panose="02010600030101010101" pitchFamily="2" charset="-122"/>
                <a:sym typeface="Arial" panose="020B0604020202020204" pitchFamily="34" charset="0"/>
              </a:rPr>
              <a:t>、</a:t>
            </a:r>
            <a:r>
              <a:rPr lang="zh-CN" altLang="zh-CN" sz="2400" dirty="0">
                <a:latin typeface="宋体" panose="02010600030101010101" pitchFamily="2" charset="-122"/>
              </a:rPr>
              <a:t>加强与政策制定部门的沟通，反映制约行业发展的宏观问题，努力营造适合行业发展的政策环境</a:t>
            </a:r>
            <a:r>
              <a:rPr lang="zh-CN" altLang="en-US" sz="2400" dirty="0">
                <a:latin typeface="宋体" panose="02010600030101010101" pitchFamily="2" charset="-122"/>
              </a:rPr>
              <a:t>；</a:t>
            </a:r>
            <a:r>
              <a:rPr lang="zh-CN" altLang="zh-CN" sz="2400" dirty="0">
                <a:latin typeface="宋体" panose="02010600030101010101" pitchFamily="2" charset="-122"/>
              </a:rPr>
              <a:t>将制定相关标准和规范，引导和协调会员规范、有序运行，促进行业健康发展，避免行业内部恶性竞争；</a:t>
            </a:r>
            <a:endParaRPr lang="en-US" altLang="zh-CN" sz="2400" dirty="0">
              <a:latin typeface="宋体" panose="02010600030101010101" pitchFamily="2" charset="-122"/>
            </a:endParaRPr>
          </a:p>
          <a:p>
            <a:pPr marL="0" indent="0" algn="just">
              <a:lnSpc>
                <a:spcPct val="150000"/>
              </a:lnSpc>
              <a:buClr>
                <a:srgbClr val="FF0000"/>
              </a:buClr>
            </a:pPr>
            <a:r>
              <a:rPr lang="en-US" altLang="zh-CN" sz="2400" dirty="0">
                <a:latin typeface="宋体" panose="02010600030101010101" pitchFamily="2" charset="-122"/>
              </a:rPr>
              <a:t>5</a:t>
            </a:r>
            <a:r>
              <a:rPr lang="zh-CN" altLang="en-US" sz="2400" dirty="0">
                <a:latin typeface="宋体" panose="02010600030101010101" pitchFamily="2" charset="-122"/>
              </a:rPr>
              <a:t>、加强</a:t>
            </a:r>
            <a:r>
              <a:rPr lang="zh-CN" altLang="zh-CN" sz="2400" dirty="0">
                <a:latin typeface="宋体" panose="02010600030101010101" pitchFamily="2" charset="-122"/>
              </a:rPr>
              <a:t>沟通交流，实现信息共享，研发新产品，推广新技术、新工艺，加快行业发展的步伐</a:t>
            </a:r>
            <a:r>
              <a:rPr lang="zh-CN" altLang="en-US" sz="2400" dirty="0">
                <a:latin typeface="宋体" panose="02010600030101010101" pitchFamily="2" charset="-122"/>
              </a:rPr>
              <a:t>。</a:t>
            </a:r>
            <a:endParaRPr lang="zh-CN" altLang="en-US" sz="2400" dirty="0">
              <a:latin typeface="宋体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 flipH="1">
            <a:off x="2972991" y="1904285"/>
            <a:ext cx="9897455" cy="3424081"/>
          </a:xfrm>
          <a:prstGeom prst="homePlat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310510" y="3034626"/>
            <a:ext cx="1423472" cy="1162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96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1</a:t>
            </a:r>
            <a:endParaRPr lang="zh-CN" altLang="en-US" sz="696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429375" y="3321685"/>
            <a:ext cx="3759835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我国溴资源现状</a:t>
            </a:r>
            <a:endParaRPr lang="zh-CN" altLang="en-US" sz="3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任意多边形 16"/>
          <p:cNvSpPr/>
          <p:nvPr/>
        </p:nvSpPr>
        <p:spPr>
          <a:xfrm>
            <a:off x="1" y="643336"/>
            <a:ext cx="2972991" cy="5945983"/>
          </a:xfrm>
          <a:custGeom>
            <a:avLst/>
            <a:gdLst>
              <a:gd name="connsiteX0" fmla="*/ 0 w 2972991"/>
              <a:gd name="connsiteY0" fmla="*/ 0 h 5945983"/>
              <a:gd name="connsiteX1" fmla="*/ 2972991 w 2972991"/>
              <a:gd name="connsiteY1" fmla="*/ 2972992 h 5945983"/>
              <a:gd name="connsiteX2" fmla="*/ 0 w 2972991"/>
              <a:gd name="connsiteY2" fmla="*/ 5945983 h 5945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2991" h="5945983">
                <a:moveTo>
                  <a:pt x="0" y="0"/>
                </a:moveTo>
                <a:lnTo>
                  <a:pt x="2972991" y="2972992"/>
                </a:lnTo>
                <a:lnTo>
                  <a:pt x="0" y="59459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/>
          <p:nvPr/>
        </p:nvSpPr>
        <p:spPr>
          <a:xfrm>
            <a:off x="8691570" y="1744117"/>
            <a:ext cx="4173952" cy="5488534"/>
          </a:xfrm>
          <a:custGeom>
            <a:avLst/>
            <a:gdLst>
              <a:gd name="connsiteX0" fmla="*/ 3076109 w 3076109"/>
              <a:gd name="connsiteY0" fmla="*/ 0 h 4044926"/>
              <a:gd name="connsiteX1" fmla="*/ 3076109 w 3076109"/>
              <a:gd name="connsiteY1" fmla="*/ 4044926 h 4044926"/>
              <a:gd name="connsiteX2" fmla="*/ 0 w 3076109"/>
              <a:gd name="connsiteY2" fmla="*/ 4044926 h 4044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76109" h="4044926">
                <a:moveTo>
                  <a:pt x="3076109" y="0"/>
                </a:moveTo>
                <a:lnTo>
                  <a:pt x="3076109" y="4044926"/>
                </a:lnTo>
                <a:lnTo>
                  <a:pt x="0" y="40449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10778546" y="653292"/>
            <a:ext cx="4173952" cy="5488534"/>
          </a:xfrm>
          <a:custGeom>
            <a:avLst/>
            <a:gdLst>
              <a:gd name="connsiteX0" fmla="*/ 3076109 w 3076109"/>
              <a:gd name="connsiteY0" fmla="*/ 0 h 4044926"/>
              <a:gd name="connsiteX1" fmla="*/ 3076109 w 3076109"/>
              <a:gd name="connsiteY1" fmla="*/ 4044926 h 4044926"/>
              <a:gd name="connsiteX2" fmla="*/ 0 w 3076109"/>
              <a:gd name="connsiteY2" fmla="*/ 4044926 h 4044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76109" h="4044926">
                <a:moveTo>
                  <a:pt x="3076109" y="0"/>
                </a:moveTo>
                <a:lnTo>
                  <a:pt x="3076109" y="4044926"/>
                </a:lnTo>
                <a:lnTo>
                  <a:pt x="0" y="404492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60000"/>
            </a:schemeClr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任意多边形 14"/>
          <p:cNvSpPr/>
          <p:nvPr/>
        </p:nvSpPr>
        <p:spPr>
          <a:xfrm>
            <a:off x="7410967" y="2330269"/>
            <a:ext cx="4173952" cy="5488534"/>
          </a:xfrm>
          <a:custGeom>
            <a:avLst/>
            <a:gdLst>
              <a:gd name="connsiteX0" fmla="*/ 3076109 w 3076109"/>
              <a:gd name="connsiteY0" fmla="*/ 0 h 4044926"/>
              <a:gd name="connsiteX1" fmla="*/ 3076109 w 3076109"/>
              <a:gd name="connsiteY1" fmla="*/ 4044926 h 4044926"/>
              <a:gd name="connsiteX2" fmla="*/ 0 w 3076109"/>
              <a:gd name="connsiteY2" fmla="*/ 4044926 h 4044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76109" h="4044926">
                <a:moveTo>
                  <a:pt x="3076109" y="0"/>
                </a:moveTo>
                <a:lnTo>
                  <a:pt x="3076109" y="4044926"/>
                </a:lnTo>
                <a:lnTo>
                  <a:pt x="0" y="4044926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Freeform 9"/>
          <p:cNvSpPr/>
          <p:nvPr/>
        </p:nvSpPr>
        <p:spPr bwMode="auto">
          <a:xfrm>
            <a:off x="0" y="0"/>
            <a:ext cx="5165541" cy="6795119"/>
          </a:xfrm>
          <a:custGeom>
            <a:avLst/>
            <a:gdLst>
              <a:gd name="T0" fmla="*/ 0 w 2314"/>
              <a:gd name="T1" fmla="*/ 0 h 3044"/>
              <a:gd name="T2" fmla="*/ 2314 w 2314"/>
              <a:gd name="T3" fmla="*/ 0 h 3044"/>
              <a:gd name="T4" fmla="*/ 0 w 2314"/>
              <a:gd name="T5" fmla="*/ 3044 h 3044"/>
              <a:gd name="T6" fmla="*/ 0 w 2314"/>
              <a:gd name="T7" fmla="*/ 0 h 3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4" h="3044">
                <a:moveTo>
                  <a:pt x="0" y="0"/>
                </a:moveTo>
                <a:lnTo>
                  <a:pt x="2314" y="0"/>
                </a:lnTo>
                <a:lnTo>
                  <a:pt x="0" y="304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1" cstate="print"/>
            <a:srcRect/>
            <a:stretch>
              <a:fillRect/>
            </a:stretch>
          </a:blip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0" name="Freeform 10"/>
          <p:cNvSpPr/>
          <p:nvPr/>
        </p:nvSpPr>
        <p:spPr bwMode="auto">
          <a:xfrm>
            <a:off x="2381714" y="-928142"/>
            <a:ext cx="4064430" cy="5344517"/>
          </a:xfrm>
          <a:custGeom>
            <a:avLst/>
            <a:gdLst>
              <a:gd name="T0" fmla="*/ 0 w 1378"/>
              <a:gd name="T1" fmla="*/ 0 h 1812"/>
              <a:gd name="T2" fmla="*/ 1378 w 1378"/>
              <a:gd name="T3" fmla="*/ 0 h 1812"/>
              <a:gd name="T4" fmla="*/ 0 w 1378"/>
              <a:gd name="T5" fmla="*/ 1812 h 1812"/>
              <a:gd name="T6" fmla="*/ 0 w 1378"/>
              <a:gd name="T7" fmla="*/ 0 h 1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78" h="1812">
                <a:moveTo>
                  <a:pt x="0" y="0"/>
                </a:moveTo>
                <a:lnTo>
                  <a:pt x="1378" y="0"/>
                </a:lnTo>
                <a:lnTo>
                  <a:pt x="0" y="18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80000"/>
            </a:schemeClr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1" name="Freeform 10"/>
          <p:cNvSpPr/>
          <p:nvPr/>
        </p:nvSpPr>
        <p:spPr bwMode="auto">
          <a:xfrm>
            <a:off x="-1682716" y="2242837"/>
            <a:ext cx="4064430" cy="5344517"/>
          </a:xfrm>
          <a:custGeom>
            <a:avLst/>
            <a:gdLst>
              <a:gd name="T0" fmla="*/ 0 w 1378"/>
              <a:gd name="T1" fmla="*/ 0 h 1812"/>
              <a:gd name="T2" fmla="*/ 1378 w 1378"/>
              <a:gd name="T3" fmla="*/ 0 h 1812"/>
              <a:gd name="T4" fmla="*/ 0 w 1378"/>
              <a:gd name="T5" fmla="*/ 1812 h 1812"/>
              <a:gd name="T6" fmla="*/ 0 w 1378"/>
              <a:gd name="T7" fmla="*/ 0 h 1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78" h="1812">
                <a:moveTo>
                  <a:pt x="0" y="0"/>
                </a:moveTo>
                <a:lnTo>
                  <a:pt x="1378" y="0"/>
                </a:lnTo>
                <a:lnTo>
                  <a:pt x="0" y="1812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60000"/>
            </a:srgbClr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3" name="Freeform 10"/>
          <p:cNvSpPr/>
          <p:nvPr/>
        </p:nvSpPr>
        <p:spPr bwMode="auto">
          <a:xfrm>
            <a:off x="1263266" y="1105283"/>
            <a:ext cx="4064430" cy="5344517"/>
          </a:xfrm>
          <a:custGeom>
            <a:avLst/>
            <a:gdLst>
              <a:gd name="T0" fmla="*/ 0 w 1378"/>
              <a:gd name="T1" fmla="*/ 0 h 1812"/>
              <a:gd name="T2" fmla="*/ 1378 w 1378"/>
              <a:gd name="T3" fmla="*/ 0 h 1812"/>
              <a:gd name="T4" fmla="*/ 0 w 1378"/>
              <a:gd name="T5" fmla="*/ 1812 h 1812"/>
              <a:gd name="T6" fmla="*/ 0 w 1378"/>
              <a:gd name="T7" fmla="*/ 0 h 1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78" h="1812">
                <a:moveTo>
                  <a:pt x="0" y="0"/>
                </a:moveTo>
                <a:lnTo>
                  <a:pt x="1378" y="0"/>
                </a:lnTo>
                <a:lnTo>
                  <a:pt x="0" y="18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60000"/>
            </a:schemeClr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7" name="矩形 259"/>
          <p:cNvSpPr>
            <a:spLocks noChangeArrowheads="1"/>
          </p:cNvSpPr>
          <p:nvPr/>
        </p:nvSpPr>
        <p:spPr bwMode="auto">
          <a:xfrm>
            <a:off x="2609852" y="3038878"/>
            <a:ext cx="7639048" cy="1769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115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cs typeface="Arial" panose="020B0604020202020204" pitchFamily="34" charset="0"/>
              </a:rPr>
              <a:t>谢谢！</a:t>
            </a:r>
            <a:endParaRPr lang="zh-CN" altLang="en-US" sz="11500" cap="all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565785" y="2097405"/>
          <a:ext cx="5807710" cy="4420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689735" y="624840"/>
            <a:ext cx="40881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1.1 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溴资源类型</a:t>
            </a:r>
            <a:endParaRPr lang="zh-CN" altLang="en-US" sz="32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378460" y="697230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673735" y="69723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990600" y="697230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285875" y="71437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" name="图表 5"/>
          <p:cNvGraphicFramePr/>
          <p:nvPr/>
        </p:nvGraphicFramePr>
        <p:xfrm>
          <a:off x="6373495" y="2173605"/>
          <a:ext cx="6170930" cy="4344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990600" y="1461135"/>
            <a:ext cx="87039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中国溴资源主要来源于地下卤水、</a:t>
            </a:r>
            <a:r>
              <a:rPr lang="zh-CN" altLang="en-US" sz="2800">
                <a:sym typeface="+mn-ea"/>
              </a:rPr>
              <a:t>盐湖卤水和海水</a:t>
            </a:r>
            <a:r>
              <a:rPr lang="zh-CN" altLang="en-US" sz="2800"/>
              <a:t>中。</a:t>
            </a:r>
            <a:endParaRPr lang="zh-CN" alt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861060" y="1816125"/>
          <a:ext cx="11269345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730"/>
                <a:gridCol w="1257300"/>
                <a:gridCol w="8616315"/>
              </a:tblGrid>
              <a:tr h="641370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900" b="0">
                          <a:solidFill>
                            <a:schemeClr val="tx1"/>
                          </a:solidFill>
                          <a:sym typeface="+mn-ea"/>
                        </a:rPr>
                        <a:t>地下卤水</a:t>
                      </a:r>
                      <a:endParaRPr lang="zh-CN" altLang="en-US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b="0">
                          <a:solidFill>
                            <a:schemeClr val="dk1"/>
                          </a:solidFill>
                        </a:rPr>
                        <a:t>地区</a:t>
                      </a:r>
                      <a:endParaRPr lang="zh-CN" altLang="en-US" b="0">
                        <a:solidFill>
                          <a:schemeClr val="dk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900" b="0">
                          <a:solidFill>
                            <a:schemeClr val="dk1"/>
                          </a:solidFill>
                          <a:sym typeface="宋体" panose="02010600030101010101" pitchFamily="2" charset="-122"/>
                        </a:rPr>
                        <a:t>山东潍坊、</a:t>
                      </a:r>
                      <a:r>
                        <a:rPr lang="zh-CN" altLang="en-US" sz="1900" b="0">
                          <a:solidFill>
                            <a:schemeClr val="dk1"/>
                          </a:solidFill>
                          <a:sym typeface="+mn-ea"/>
                        </a:rPr>
                        <a:t>烟台、东营、滨州</a:t>
                      </a:r>
                      <a:endParaRPr lang="zh-CN" altLang="en-US" sz="1900" b="0">
                        <a:solidFill>
                          <a:schemeClr val="dk1"/>
                        </a:solidFill>
                        <a:sym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05435">
                <a:tc vMerge="1"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b="0">
                          <a:solidFill>
                            <a:schemeClr val="dk1"/>
                          </a:solidFill>
                        </a:rPr>
                        <a:t>主要企业</a:t>
                      </a:r>
                      <a:endParaRPr lang="zh-CN" altLang="en-US" b="0">
                        <a:solidFill>
                          <a:schemeClr val="dk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b="0" dirty="0">
                          <a:solidFill>
                            <a:schemeClr val="dk1"/>
                          </a:solidFill>
                        </a:rPr>
                        <a:t>海王化工、</a:t>
                      </a:r>
                      <a:r>
                        <a:rPr lang="zh-CN" altLang="en-US" sz="1900" b="0" dirty="0">
                          <a:solidFill>
                            <a:srgbClr val="000000"/>
                          </a:solidFill>
                        </a:rPr>
                        <a:t>山东海化、诚源盐化、灶户盐化、大地盐化</a:t>
                      </a:r>
                      <a:endParaRPr lang="zh-CN" altLang="en-US" b="0" dirty="0">
                        <a:solidFill>
                          <a:schemeClr val="dk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12634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900">
                          <a:solidFill>
                            <a:schemeClr val="tx1"/>
                          </a:solidFill>
                          <a:sym typeface="+mn-ea"/>
                        </a:rPr>
                        <a:t>海水</a:t>
                      </a:r>
                      <a:endParaRPr lang="zh-CN" altLang="en-US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900">
                          <a:sym typeface="+mn-ea"/>
                        </a:rPr>
                        <a:t>地区</a:t>
                      </a:r>
                      <a:endParaRPr lang="zh-CN" altLang="en-US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dirty="0"/>
                        <a:t>  </a:t>
                      </a:r>
                      <a:r>
                        <a:rPr lang="zh-CN" altLang="en-US" dirty="0"/>
                        <a:t>河北</a:t>
                      </a:r>
                      <a:r>
                        <a:rPr lang="zh-CN" altLang="en-US" sz="1900" dirty="0">
                          <a:sym typeface="+mn-ea"/>
                        </a:rPr>
                        <a:t>唐山、天津、山东滨州</a:t>
                      </a:r>
                      <a:endParaRPr lang="en-US" altLang="zh-CN" sz="1900" dirty="0">
                        <a:sym typeface="+mn-ea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759423">
                <a:tc vMerge="1"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 </a:t>
                      </a:r>
                      <a:r>
                        <a:rPr lang="zh-CN" altLang="en-US"/>
                        <a:t>主要企业</a:t>
                      </a:r>
                      <a:endParaRPr lang="zh-CN" altLang="en-US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dirty="0"/>
                        <a:t> </a:t>
                      </a:r>
                      <a:r>
                        <a:rPr lang="zh-CN" altLang="en-US" dirty="0"/>
                        <a:t>南堡盐场</a:t>
                      </a:r>
                      <a:r>
                        <a:rPr lang="en-US" altLang="zh-CN" sz="1900" dirty="0"/>
                        <a:t> </a:t>
                      </a:r>
                      <a:r>
                        <a:rPr lang="zh-CN" altLang="en-US" sz="1900" dirty="0"/>
                        <a:t>、</a:t>
                      </a:r>
                      <a:r>
                        <a:rPr lang="zh-CN" altLang="en-US" sz="1900" dirty="0">
                          <a:sym typeface="+mn-ea"/>
                        </a:rPr>
                        <a:t>大清河盐场、天津长芦汉沽盐场、鲁北化工、金盛海洋</a:t>
                      </a:r>
                      <a:endParaRPr lang="zh-CN" altLang="en-US" sz="19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597460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900">
                          <a:sym typeface="Arial" panose="020B0604020202020204" pitchFamily="34" charset="0"/>
                        </a:rPr>
                        <a:t>盐湖卤水</a:t>
                      </a:r>
                      <a:endParaRPr lang="zh-CN" altLang="en-US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900">
                          <a:sym typeface="+mn-ea"/>
                        </a:rPr>
                        <a:t>地区</a:t>
                      </a:r>
                      <a:endParaRPr lang="zh-CN" altLang="en-US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900" dirty="0">
                          <a:sym typeface="+mn-ea"/>
                        </a:rPr>
                        <a:t>山西、</a:t>
                      </a:r>
                      <a:r>
                        <a:rPr lang="zh-CN" altLang="en-US" sz="1900" dirty="0">
                          <a:sym typeface="宋体" panose="02010600030101010101" pitchFamily="2" charset="-122"/>
                        </a:rPr>
                        <a:t>青海</a:t>
                      </a:r>
                      <a:endParaRPr lang="zh-CN" altLang="en-US" sz="1900" dirty="0">
                        <a:sym typeface="+mn-ea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760142">
                <a:tc vMerge="1"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 </a:t>
                      </a:r>
                      <a:r>
                        <a:rPr lang="zh-CN" altLang="en-US"/>
                        <a:t>主要企业</a:t>
                      </a:r>
                      <a:endParaRPr lang="zh-CN" altLang="en-US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900" dirty="0">
                          <a:sym typeface="+mn-ea"/>
                        </a:rPr>
                        <a:t>山西麒源化工、青海</a:t>
                      </a:r>
                      <a:r>
                        <a:rPr lang="zh-CN" altLang="en-US" sz="1900" dirty="0">
                          <a:sym typeface="宋体" panose="02010600030101010101" pitchFamily="2" charset="-122"/>
                        </a:rPr>
                        <a:t>大华化工</a:t>
                      </a:r>
                      <a:endParaRPr lang="zh-CN" altLang="en-US" sz="1900" dirty="0">
                        <a:sym typeface="+mn-ea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689735" y="768350"/>
            <a:ext cx="52571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1.2 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不同溴资源类型的企业</a:t>
            </a:r>
            <a:endParaRPr lang="zh-CN" altLang="en-US" sz="32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378460" y="840740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673735" y="84074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990600" y="840740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285875" y="85788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17040" y="796925"/>
            <a:ext cx="41294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</a:rPr>
              <a:t>1.3 政府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</a:rPr>
              <a:t>相关政策</a:t>
            </a:r>
            <a:endParaRPr lang="zh-CN" altLang="en-US" sz="3200" b="1">
              <a:solidFill>
                <a:srgbClr val="7030A0"/>
              </a:solidFill>
              <a:latin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03680" y="1545590"/>
            <a:ext cx="9602470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latinLnBrk="0" hangingPunct="1">
              <a:lnSpc>
                <a:spcPct val="200000"/>
              </a:lnSpc>
              <a:buClrTx/>
              <a:buSzTx/>
              <a:buFontTx/>
            </a:pPr>
            <a:r>
              <a:rPr lang="en-US" altLang="zh-CN" sz="2800" dirty="0"/>
              <a:t>1</a:t>
            </a:r>
            <a:r>
              <a:rPr lang="zh-CN" altLang="en-US" sz="2800" dirty="0"/>
              <a:t>、</a:t>
            </a:r>
            <a:r>
              <a:rPr lang="zh-CN" sz="2800" dirty="0"/>
              <a:t>山东地方政府对溴素生产企业资质、证件进行全面审查，溴素手续不齐全的企业全面停</a:t>
            </a:r>
            <a:r>
              <a:rPr lang="zh-CN" altLang="en-US" sz="2800" dirty="0"/>
              <a:t>产</a:t>
            </a:r>
            <a:r>
              <a:rPr lang="zh-CN" sz="2800" dirty="0"/>
              <a:t>。</a:t>
            </a:r>
            <a:endParaRPr lang="zh-CN" sz="2800" dirty="0"/>
          </a:p>
          <a:p>
            <a:pPr algn="just" eaLnBrk="1" latinLnBrk="0" hangingPunct="1">
              <a:lnSpc>
                <a:spcPct val="200000"/>
              </a:lnSpc>
              <a:buClrTx/>
              <a:buSzTx/>
              <a:buFontTx/>
            </a:pPr>
            <a:r>
              <a:rPr lang="en-US" altLang="zh-CN" sz="2800" dirty="0"/>
              <a:t>2</a:t>
            </a:r>
            <a:r>
              <a:rPr lang="zh-CN" altLang="en-US" sz="2800" dirty="0"/>
              <a:t>、</a:t>
            </a:r>
            <a:r>
              <a:rPr lang="zh-CN" sz="2800" dirty="0"/>
              <a:t>溴素生产企业执行</a:t>
            </a:r>
            <a:r>
              <a:rPr lang="zh-CN" sz="2800" dirty="0">
                <a:sym typeface="+mn-ea"/>
              </a:rPr>
              <a:t>冬季</a:t>
            </a:r>
            <a:r>
              <a:rPr lang="zh-CN" sz="2800" dirty="0"/>
              <a:t>停产、限产政策。</a:t>
            </a:r>
            <a:endParaRPr lang="zh-CN" sz="2800" dirty="0"/>
          </a:p>
          <a:p>
            <a:pPr algn="just" eaLnBrk="1" latinLnBrk="0" hangingPunct="1">
              <a:lnSpc>
                <a:spcPct val="200000"/>
              </a:lnSpc>
              <a:buClrTx/>
              <a:buSzTx/>
              <a:buFontTx/>
            </a:pPr>
            <a:r>
              <a:rPr lang="en-US" altLang="zh-CN" sz="2800" dirty="0">
                <a:sym typeface="+mn-ea"/>
              </a:rPr>
              <a:t>3</a:t>
            </a:r>
            <a:r>
              <a:rPr lang="zh-CN" altLang="en-US" sz="2800" dirty="0">
                <a:sym typeface="+mn-ea"/>
              </a:rPr>
              <a:t>、</a:t>
            </a:r>
            <a:r>
              <a:rPr lang="zh-CN" sz="2800" dirty="0">
                <a:sym typeface="+mn-ea"/>
              </a:rPr>
              <a:t>溴素被列入易制毒化学品目录，管理更加严格。</a:t>
            </a:r>
            <a:endParaRPr lang="zh-CN" sz="2800" dirty="0">
              <a:sym typeface="+mn-ea"/>
            </a:endParaRPr>
          </a:p>
          <a:p>
            <a:pPr algn="just" eaLnBrk="1" latinLnBrk="0" hangingPunct="1">
              <a:lnSpc>
                <a:spcPct val="200000"/>
              </a:lnSpc>
              <a:buClrTx/>
              <a:buSzTx/>
              <a:buFontTx/>
            </a:pPr>
            <a:r>
              <a:rPr lang="en-US" altLang="zh-CN" sz="2800" dirty="0">
                <a:sym typeface="+mn-ea"/>
              </a:rPr>
              <a:t>4</a:t>
            </a:r>
            <a:r>
              <a:rPr lang="zh-CN" altLang="en-US" sz="2800" dirty="0">
                <a:sym typeface="+mn-ea"/>
              </a:rPr>
              <a:t>，</a:t>
            </a:r>
            <a:r>
              <a:rPr lang="en-US" altLang="zh-CN" sz="2800" dirty="0">
                <a:sym typeface="+mn-ea"/>
              </a:rPr>
              <a:t>2020</a:t>
            </a:r>
            <a:r>
              <a:rPr lang="zh-CN" altLang="en-US" sz="2800" dirty="0">
                <a:sym typeface="+mn-ea"/>
              </a:rPr>
              <a:t>年</a:t>
            </a:r>
            <a:r>
              <a:rPr lang="en-US" altLang="zh-CN" sz="2800" dirty="0">
                <a:sym typeface="+mn-ea"/>
              </a:rPr>
              <a:t>9</a:t>
            </a:r>
            <a:r>
              <a:rPr lang="zh-CN" altLang="en-US" sz="2800" dirty="0">
                <a:sym typeface="+mn-ea"/>
              </a:rPr>
              <a:t>月</a:t>
            </a:r>
            <a:r>
              <a:rPr lang="en-US" altLang="zh-CN" sz="2800" dirty="0">
                <a:sym typeface="+mn-ea"/>
              </a:rPr>
              <a:t>1</a:t>
            </a:r>
            <a:r>
              <a:rPr lang="zh-CN" altLang="en-US" sz="2800" dirty="0">
                <a:sym typeface="+mn-ea"/>
              </a:rPr>
              <a:t>日起征收</a:t>
            </a:r>
            <a:r>
              <a:rPr lang="en-US" altLang="zh-CN" sz="2800" dirty="0">
                <a:sym typeface="+mn-ea"/>
              </a:rPr>
              <a:t>8%</a:t>
            </a:r>
            <a:r>
              <a:rPr lang="zh-CN" altLang="en-US" sz="2800" dirty="0">
                <a:sym typeface="+mn-ea"/>
              </a:rPr>
              <a:t>的矿产资源税。</a:t>
            </a:r>
            <a:endParaRPr lang="zh-CN" altLang="en-US" sz="2800" dirty="0">
              <a:sym typeface="+mn-ea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378460" y="912495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673735" y="91249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990600" y="912495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285875" y="92964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/>
        </p:nvGraphicFramePr>
        <p:xfrm>
          <a:off x="1630676" y="1094414"/>
          <a:ext cx="9113012" cy="5408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689735" y="481330"/>
            <a:ext cx="5143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1.4 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中国溴素产量及价格</a:t>
            </a:r>
            <a:endParaRPr lang="zh-CN" altLang="en-US" sz="32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378460" y="553720"/>
            <a:ext cx="295275" cy="33083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燕尾形 16"/>
          <p:cNvSpPr/>
          <p:nvPr/>
        </p:nvSpPr>
        <p:spPr>
          <a:xfrm>
            <a:off x="673735" y="553720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/>
        </p:nvSpPr>
        <p:spPr>
          <a:xfrm>
            <a:off x="990600" y="553720"/>
            <a:ext cx="295202" cy="331202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燕尾形 27"/>
          <p:cNvSpPr/>
          <p:nvPr/>
        </p:nvSpPr>
        <p:spPr>
          <a:xfrm>
            <a:off x="1285875" y="570865"/>
            <a:ext cx="295202" cy="331202"/>
          </a:xfrm>
          <a:prstGeom prst="chevr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689735" y="6502400"/>
            <a:ext cx="7218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B2409E"/>
              </a:buClr>
              <a:buFont typeface="Wingdings" panose="05000000000000000000" charset="0"/>
              <a:buChar char="l"/>
            </a:pPr>
            <a:r>
              <a:rPr lang="zh-CN" altLang="en-US" sz="28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中国是世界第三大溴素生产国</a:t>
            </a:r>
            <a:endParaRPr lang="zh-CN" altLang="en-US" sz="28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/>
        </p:nvGraphicFramePr>
        <p:xfrm>
          <a:off x="1487170" y="439420"/>
          <a:ext cx="9454515" cy="4652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244600" y="5128895"/>
          <a:ext cx="9896475" cy="1990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525"/>
                <a:gridCol w="1416050"/>
                <a:gridCol w="1544955"/>
                <a:gridCol w="1558290"/>
                <a:gridCol w="1450975"/>
                <a:gridCol w="1450340"/>
                <a:gridCol w="1450340"/>
              </a:tblGrid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年份</a:t>
                      </a:r>
                      <a:endParaRPr lang="zh-CN" altLang="en-US" sz="1600" dirty="0"/>
                    </a:p>
                  </a:txBody>
                  <a:tcPr marL="96435" marR="96435" marT="48217" marB="48217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2019</a:t>
                      </a:r>
                      <a:endParaRPr lang="en-US" altLang="zh-CN" sz="1600" dirty="0"/>
                    </a:p>
                  </a:txBody>
                  <a:tcPr marL="96435" marR="96435" marT="48217" marB="48217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2020</a:t>
                      </a:r>
                      <a:endParaRPr lang="en-US" altLang="zh-CN" sz="1600" dirty="0"/>
                    </a:p>
                  </a:txBody>
                  <a:tcPr marL="96435" marR="96435" marT="48217" marB="48217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2021</a:t>
                      </a:r>
                      <a:endParaRPr lang="en-US" altLang="zh-CN" sz="1600" dirty="0"/>
                    </a:p>
                  </a:txBody>
                  <a:tcPr marL="96435" marR="96435" marT="48217" marB="48217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2022</a:t>
                      </a:r>
                      <a:endParaRPr lang="en-US" altLang="zh-CN" sz="1600" dirty="0"/>
                    </a:p>
                  </a:txBody>
                  <a:tcPr marL="96435" marR="96435" marT="48217" marB="48217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dirty="0" smtClean="0">
                          <a:sym typeface="+mn-ea"/>
                        </a:rPr>
                        <a:t>2023</a:t>
                      </a:r>
                      <a:endParaRPr lang="zh-CN" altLang="en-US" sz="1600" dirty="0" smtClean="0">
                        <a:sym typeface="+mn-ea"/>
                      </a:endParaRPr>
                    </a:p>
                  </a:txBody>
                  <a:tcPr marL="96435" marR="96435" marT="48217" marB="48217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dirty="0" smtClean="0">
                          <a:sym typeface="+mn-ea"/>
                        </a:rPr>
                        <a:t>2024</a:t>
                      </a:r>
                      <a:r>
                        <a:rPr lang="zh-CN" altLang="en-US" sz="1600" dirty="0" smtClean="0">
                          <a:sym typeface="+mn-ea"/>
                        </a:rPr>
                        <a:t>年</a:t>
                      </a:r>
                      <a:r>
                        <a:rPr lang="en-US" altLang="zh-CN" sz="1600" dirty="0" smtClean="0">
                          <a:sym typeface="+mn-ea"/>
                        </a:rPr>
                        <a:t>1</a:t>
                      </a:r>
                      <a:r>
                        <a:rPr lang="zh-CN" altLang="en-US" sz="1600" dirty="0" smtClean="0">
                          <a:sym typeface="+mn-ea"/>
                        </a:rPr>
                        <a:t>季度</a:t>
                      </a:r>
                      <a:endParaRPr lang="zh-CN" altLang="en-US" sz="1600" dirty="0" smtClean="0">
                        <a:sym typeface="+mn-ea"/>
                      </a:endParaRPr>
                    </a:p>
                  </a:txBody>
                  <a:tcPr marL="96435" marR="96435" marT="48217" marB="48217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5454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2"/>
                          </a:solidFill>
                        </a:rPr>
                        <a:t>最低价格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2"/>
                          </a:solidFill>
                        </a:rPr>
                        <a:t>29,000</a:t>
                      </a:r>
                      <a:r>
                        <a:rPr lang="zh-CN" altLang="en-US" sz="1600" b="1" dirty="0" smtClean="0">
                          <a:solidFill>
                            <a:schemeClr val="tx2"/>
                          </a:solidFill>
                        </a:rPr>
                        <a:t>（八月）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2"/>
                          </a:solidFill>
                        </a:rPr>
                        <a:t>27500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</a:rPr>
                        <a:t>（六月）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sym typeface="+mn-ea"/>
                        </a:rPr>
                        <a:t>34000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  <a:sym typeface="+mn-ea"/>
                        </a:rPr>
                        <a:t>（二月）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sym typeface="+mn-ea"/>
                        </a:rPr>
                        <a:t>41000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  <a:sym typeface="+mn-ea"/>
                        </a:rPr>
                        <a:t>（九月）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sym typeface="+mn-ea"/>
                        </a:rPr>
                        <a:t>17700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  <a:sym typeface="+mn-ea"/>
                        </a:rPr>
                        <a:t>（九月）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 dirty="0">
                          <a:solidFill>
                            <a:schemeClr val="tx2"/>
                          </a:solidFill>
                        </a:rPr>
                        <a:t>18400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</a:rPr>
                        <a:t>（三月）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</a:tr>
              <a:tr h="61341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2"/>
                          </a:solidFill>
                        </a:rPr>
                        <a:t>最高价格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2"/>
                          </a:solidFill>
                        </a:rPr>
                        <a:t>35,000</a:t>
                      </a:r>
                      <a:r>
                        <a:rPr lang="zh-CN" altLang="en-US" sz="1600" b="1" dirty="0" smtClean="0">
                          <a:solidFill>
                            <a:schemeClr val="tx2"/>
                          </a:solidFill>
                        </a:rPr>
                        <a:t>（五月）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2"/>
                          </a:solidFill>
                        </a:rPr>
                        <a:t>32500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</a:rPr>
                        <a:t>（十二月）</a:t>
                      </a:r>
                      <a:endParaRPr lang="en-US" altLang="zh-CN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2"/>
                          </a:solidFill>
                        </a:rPr>
                        <a:t>67500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</a:rPr>
                        <a:t>（十一月）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sym typeface="+mn-ea"/>
                        </a:rPr>
                        <a:t>58500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  <a:sym typeface="+mn-ea"/>
                        </a:rPr>
                        <a:t>（七月）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sym typeface="+mn-ea"/>
                        </a:rPr>
                        <a:t>41200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  <a:sym typeface="+mn-ea"/>
                        </a:rPr>
                        <a:t>（二月）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 dirty="0">
                          <a:solidFill>
                            <a:schemeClr val="tx2"/>
                          </a:solidFill>
                        </a:rPr>
                        <a:t>18700</a:t>
                      </a:r>
                      <a:r>
                        <a:rPr lang="zh-CN" altLang="en-US" sz="1600" b="1" dirty="0">
                          <a:solidFill>
                            <a:schemeClr val="tx2"/>
                          </a:solidFill>
                        </a:rPr>
                        <a:t>（一月）</a:t>
                      </a:r>
                      <a:endParaRPr lang="zh-CN" alt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 marL="96435" marR="96435" marT="48217" marB="48217" anchor="ctr"/>
                </a:tc>
              </a:tr>
              <a:tr h="4159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波动幅度</a:t>
                      </a:r>
                      <a:endParaRPr lang="zh-CN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</a:rPr>
                        <a:t>20%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18%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98%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43%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133%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6435" marR="96435" marT="48217" marB="48217"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2%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6435" marR="96435" marT="48217" marB="48217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 flipH="1">
            <a:off x="2972991" y="1904285"/>
            <a:ext cx="9897455" cy="3424081"/>
          </a:xfrm>
          <a:prstGeom prst="homePlat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310510" y="3034626"/>
            <a:ext cx="1423472" cy="116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96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02</a:t>
            </a:r>
            <a:endParaRPr lang="zh-CN" altLang="en-US" sz="696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429375" y="3321685"/>
            <a:ext cx="462661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溴的用途及发展趋势</a:t>
            </a:r>
            <a:endParaRPr lang="zh-CN" altLang="en-US" sz="3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任意多边形 16"/>
          <p:cNvSpPr/>
          <p:nvPr/>
        </p:nvSpPr>
        <p:spPr>
          <a:xfrm>
            <a:off x="1" y="643336"/>
            <a:ext cx="2972991" cy="5945983"/>
          </a:xfrm>
          <a:custGeom>
            <a:avLst/>
            <a:gdLst>
              <a:gd name="connsiteX0" fmla="*/ 0 w 2972991"/>
              <a:gd name="connsiteY0" fmla="*/ 0 h 5945983"/>
              <a:gd name="connsiteX1" fmla="*/ 2972991 w 2972991"/>
              <a:gd name="connsiteY1" fmla="*/ 2972992 h 5945983"/>
              <a:gd name="connsiteX2" fmla="*/ 0 w 2972991"/>
              <a:gd name="connsiteY2" fmla="*/ 5945983 h 5945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2991" h="5945983">
                <a:moveTo>
                  <a:pt x="0" y="0"/>
                </a:moveTo>
                <a:lnTo>
                  <a:pt x="2972991" y="2972992"/>
                </a:lnTo>
                <a:lnTo>
                  <a:pt x="0" y="59459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1"/>
</p:tagLst>
</file>

<file path=ppt/tags/tag10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11.xml><?xml version="1.0" encoding="utf-8"?>
<p:tagLst xmlns:p="http://schemas.openxmlformats.org/presentationml/2006/main">
  <p:tag name="KSO_WM_UNIT_TABLE_BEAUTIFY" val="smartTable{d0af8336-2e5a-484a-9a18-e634204c0e30}"/>
</p:tagLst>
</file>

<file path=ppt/tags/tag12.xml><?xml version="1.0" encoding="utf-8"?>
<p:tagLst xmlns:p="http://schemas.openxmlformats.org/presentationml/2006/main">
  <p:tag name="KSO_WM_UNIT_TABLE_BEAUTIFY" val="smartTable{2c69723d-3bdf-4f78-888b-9a7ed9836a72}"/>
  <p:tag name="TABLE_ENDDRAG_ORIGIN_RECT" val="779*156"/>
  <p:tag name="TABLE_ENDDRAG_RECT" val="98*410*779*156"/>
</p:tagLst>
</file>

<file path=ppt/tags/tag13.xml><?xml version="1.0" encoding="utf-8"?>
<p:tagLst xmlns:p="http://schemas.openxmlformats.org/presentationml/2006/main">
  <p:tag name="ISPRING_ULTRA_SCORM_COURSE_ID" val="9E7965BD-BA7C-4284-B303-3DF26FF20985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UUID" val="{C1A8F295-47DC-48FB-81BD-666766343352}"/>
  <p:tag name="ISPRING_RESOURCE_FOLDER" val="E:\素材\正版图-卖\PPT\0变色龙\0包图网\bt369\ppt\bt369\"/>
  <p:tag name="ISPRING_PRESENTATION_PATH" val="E:\素材\正版图-卖\PPT\0变色龙\0包图网\bt369\ppt\bt369.pptx"/>
  <p:tag name="ISPRING_PROJECT_FOLDER_UPDATED" val="1"/>
  <p:tag name="ISPRING_SCREEN_RECS_UPDATED" val="E:\素材\正版图-卖\PPT\0变色龙\0包图网\bt369\ppt\bt369"/>
  <p:tag name="ISPRING_PRESENTATION_TITLE" val="bt42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KSO_WPP_MARK_KEY" val="f351b7eb-584d-4fd3-99a3-476e86e692d8"/>
  <p:tag name="COMMONDATA" val="eyJoZGlkIjoiYTdmODYyYzhlZDNjYjVkZTQ4NDFiZGY1NGY0MGE5NTAifQ=="/>
  <p:tag name="commondata" val="eyJoZGlkIjoiM2Y0MjUwNDFhMWU0NTgyMDc2Zjc1MTVlMTcxN2IwN2QifQ=="/>
</p:tagLst>
</file>

<file path=ppt/tags/tag2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1"/>
</p:tagLst>
</file>

<file path=ppt/tags/tag3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2"/>
</p:tagLst>
</file>

<file path=ppt/tags/tag4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2"/>
</p:tagLst>
</file>

<file path=ppt/tags/tag5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3"/>
</p:tagLst>
</file>

<file path=ppt/tags/tag6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3"/>
</p:tagLst>
</file>

<file path=ppt/tags/tag7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4"/>
</p:tagLst>
</file>

<file path=ppt/tags/tag8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4"/>
</p:tagLst>
</file>

<file path=ppt/tags/tag9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第一PPT，www.1ppt.com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2744</Words>
  <Application>WPS 演示</Application>
  <PresentationFormat>自定义</PresentationFormat>
  <Paragraphs>348</Paragraphs>
  <Slides>30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51" baseType="lpstr">
      <vt:lpstr>Arial</vt:lpstr>
      <vt:lpstr>宋体</vt:lpstr>
      <vt:lpstr>Wingdings</vt:lpstr>
      <vt:lpstr>Calibri</vt:lpstr>
      <vt:lpstr>Calibri</vt:lpstr>
      <vt:lpstr>Times New Roman</vt:lpstr>
      <vt:lpstr>隶书</vt:lpstr>
      <vt:lpstr>微软雅黑</vt:lpstr>
      <vt:lpstr>楷体_GB2312</vt:lpstr>
      <vt:lpstr>新宋体</vt:lpstr>
      <vt:lpstr>楷体</vt:lpstr>
      <vt:lpstr>Wingdings</vt:lpstr>
      <vt:lpstr>仿宋</vt:lpstr>
      <vt:lpstr>Arial Unicode MS</vt:lpstr>
      <vt:lpstr>Arial</vt:lpstr>
      <vt:lpstr>Tahoma</vt:lpstr>
      <vt:lpstr>STIXGeneral-Bold</vt:lpstr>
      <vt:lpstr>AMGDT</vt:lpstr>
      <vt:lpstr>Impact</vt:lpstr>
      <vt:lpstr>Calibri Light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商务汇报</dc:title>
  <dc:creator/>
  <cp:keywords>www.1ppt.com</cp:keywords>
  <dc:description>www.1ppt.com</dc:description>
  <cp:lastModifiedBy>世界和平</cp:lastModifiedBy>
  <cp:revision>224</cp:revision>
  <dcterms:created xsi:type="dcterms:W3CDTF">2016-12-24T14:27:00Z</dcterms:created>
  <dcterms:modified xsi:type="dcterms:W3CDTF">2024-04-16T06:28:22Z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5B060BBDCB8E4427A6CD45431E302638_12</vt:lpwstr>
  </property>
</Properties>
</file>